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7"/>
  </p:notesMasterIdLst>
  <p:handoutMasterIdLst>
    <p:handoutMasterId r:id="rId28"/>
  </p:handoutMasterIdLst>
  <p:sldIdLst>
    <p:sldId id="256" r:id="rId2"/>
    <p:sldId id="1810" r:id="rId3"/>
    <p:sldId id="1805" r:id="rId4"/>
    <p:sldId id="269" r:id="rId5"/>
    <p:sldId id="1102" r:id="rId6"/>
    <p:sldId id="1811" r:id="rId7"/>
    <p:sldId id="1812" r:id="rId8"/>
    <p:sldId id="1806" r:id="rId9"/>
    <p:sldId id="1807" r:id="rId10"/>
    <p:sldId id="1814" r:id="rId11"/>
    <p:sldId id="1801" r:id="rId12"/>
    <p:sldId id="1815" r:id="rId13"/>
    <p:sldId id="1802" r:id="rId14"/>
    <p:sldId id="1816" r:id="rId15"/>
    <p:sldId id="1817" r:id="rId16"/>
    <p:sldId id="1819" r:id="rId17"/>
    <p:sldId id="1822" r:id="rId18"/>
    <p:sldId id="1823" r:id="rId19"/>
    <p:sldId id="1820" r:id="rId20"/>
    <p:sldId id="1804" r:id="rId21"/>
    <p:sldId id="1821" r:id="rId22"/>
    <p:sldId id="1808" r:id="rId23"/>
    <p:sldId id="1824" r:id="rId24"/>
    <p:sldId id="1809" r:id="rId25"/>
    <p:sldId id="1800"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Garamond" panose="02020404030301010803" pitchFamily="18" charset="0"/>
      <p:regular r:id="rId33"/>
      <p:bold r:id="rId34"/>
      <p:italic r:id="rId35"/>
    </p:embeddedFont>
    <p:embeddedFont>
      <p:font typeface="Gill Sans MT" panose="020B0502020104020203" pitchFamily="34" charset="0"/>
      <p:regular r:id="rId36"/>
      <p:bold r:id="rId37"/>
      <p:italic r:id="rId38"/>
      <p:boldItalic r:id="rId39"/>
    </p:embeddedFont>
    <p:embeddedFont>
      <p:font typeface="Open Sans" panose="020B0604020202020204" charset="0"/>
      <p:regular r:id="rId40"/>
      <p:bold r:id="rId41"/>
      <p:italic r:id="rId42"/>
      <p:boldItalic r:id="rId43"/>
    </p:embeddedFont>
    <p:embeddedFont>
      <p:font typeface="Open Sans bold" panose="020B0604020202020204" charset="0"/>
      <p:regular r:id="rId44"/>
      <p:bold r:id="rId45"/>
      <p:italic r:id="rId46"/>
      <p:boldItalic r:id="rId47"/>
    </p:embeddedFont>
    <p:embeddedFont>
      <p:font typeface="Open Sans Light" panose="020B0604020202020204" charset="0"/>
      <p:regular r:id="rId48"/>
      <p:italic r:id="rId49"/>
    </p:embeddedFont>
    <p:embeddedFont>
      <p:font typeface="Trebuchet MS" panose="020B060302020202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10"/>
            <p14:sldId id="1805"/>
            <p14:sldId id="269"/>
            <p14:sldId id="1102"/>
            <p14:sldId id="1811"/>
            <p14:sldId id="1812"/>
            <p14:sldId id="1806"/>
            <p14:sldId id="1807"/>
            <p14:sldId id="1814"/>
            <p14:sldId id="1801"/>
            <p14:sldId id="1815"/>
            <p14:sldId id="1802"/>
            <p14:sldId id="1816"/>
            <p14:sldId id="1817"/>
            <p14:sldId id="1819"/>
            <p14:sldId id="1822"/>
            <p14:sldId id="1823"/>
            <p14:sldId id="1820"/>
            <p14:sldId id="1804"/>
            <p14:sldId id="1821"/>
            <p14:sldId id="1808"/>
            <p14:sldId id="1824"/>
            <p14:sldId id="1809"/>
          </p14:sldIdLst>
        </p14:section>
        <p14:section name="About" id="{7D1F2A88-9EF1-C940-B849-EE7D1949366C}">
          <p14:sldIdLst>
            <p14:sldId id="18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tes, Austin Gerrit" initials="MAG" lastIdx="4" clrIdx="0">
    <p:extLst>
      <p:ext uri="{19B8F6BF-5375-455C-9EA6-DF929625EA0E}">
        <p15:presenceInfo xmlns:p15="http://schemas.microsoft.com/office/powerpoint/2012/main" userId="S::agmotes@sandia.gov::6eadc17f-e95e-46d6-8711-a9870d2037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15D"/>
    <a:srgbClr val="339A2E"/>
    <a:srgbClr val="00ACD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91" autoAdjust="0"/>
    <p:restoredTop sz="97176" autoAdjust="0"/>
  </p:normalViewPr>
  <p:slideViewPr>
    <p:cSldViewPr snapToGrid="0" showGuides="1">
      <p:cViewPr varScale="1">
        <p:scale>
          <a:sx n="126" d="100"/>
          <a:sy n="126" d="100"/>
        </p:scale>
        <p:origin x="522" y="120"/>
      </p:cViewPr>
      <p:guideLst/>
    </p:cSldViewPr>
  </p:slideViewPr>
  <p:notesTextViewPr>
    <p:cViewPr>
      <p:scale>
        <a:sx n="85" d="100"/>
        <a:sy n="85" d="100"/>
      </p:scale>
      <p:origin x="0" y="0"/>
    </p:cViewPr>
  </p:notesText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3T12:17:32.499" idx="1">
    <p:pos x="6585" y="880"/>
    <p:text>Without knowing how the presentation is narrated, this seems a little out of place, and maybe unecessary since it takes up a whole slide and the pic is low-res.</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23T12:20:18.823" idx="2">
    <p:pos x="10" y="10"/>
    <p:text>This section could be broken up into 4 separate slides: one to introduce that there are multiple sources of marine energy, one for waves (with example pic), one for tides (with example pictures), and one for currents (with picture). See me for ideas of example pictures.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23T12:23:13.736" idx="3">
    <p:pos x="6315" y="1062"/>
    <p:text>Are these low-res images actually videos? If so</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23T12:25:03.737" idx="4">
    <p:pos x="10" y="10"/>
    <p:text>Make sure to remove this slide before presenting.</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6/25/2021</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6/25/2021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Gill Sans MT" panose="020B0502020104020203" pitchFamily="34" charset="77"/>
                <a:ea typeface="+mn-ea"/>
                <a:cs typeface="+mn-cs"/>
              </a:rPr>
              <a:t>The Energy and Homeland Security Portfolio secures the nation’s critical infrastructures and environment against attacks, threats, and climate change by performing world-class research and development.</a:t>
            </a:r>
            <a:endParaRPr lang="en-US" sz="1200" b="0" i="0" u="none" strike="noStrike" kern="1200" dirty="0">
              <a:solidFill>
                <a:schemeClr val="tx1"/>
              </a:solidFill>
              <a:effectLst/>
              <a:latin typeface="Gill Sans MT" panose="020B0502020104020203" pitchFamily="34" charset="77"/>
              <a:ea typeface="+mn-ea"/>
              <a:cs typeface="+mn-cs"/>
            </a:endParaRPr>
          </a:p>
          <a:p>
            <a:br>
              <a:rPr lang="en-US" dirty="0"/>
            </a:br>
            <a:r>
              <a:rPr lang="en-US" dirty="0"/>
              <a:t>The Energy &amp; Homeland Security Portfolio Mission</a:t>
            </a:r>
            <a:r>
              <a:rPr lang="en-US" baseline="0" dirty="0"/>
              <a:t> </a:t>
            </a:r>
            <a:r>
              <a:rPr lang="en-US" dirty="0"/>
              <a:t>is made up of five program areas:</a:t>
            </a:r>
          </a:p>
          <a:p>
            <a:pPr marL="232943" indent="-232943">
              <a:buFont typeface="Wingdings" panose="05000000000000000000" pitchFamily="2" charset="2"/>
              <a:buChar char="§"/>
            </a:pPr>
            <a:endParaRPr lang="en-US" dirty="0"/>
          </a:p>
          <a:p>
            <a:pPr marL="232943" indent="-232943">
              <a:buFont typeface="Wingdings" panose="05000000000000000000" pitchFamily="2" charset="2"/>
              <a:buChar char="§"/>
            </a:pPr>
            <a:r>
              <a:rPr lang="en-US" dirty="0"/>
              <a:t>Renewable and Fossil Energy</a:t>
            </a:r>
          </a:p>
          <a:p>
            <a:pPr marL="232943" indent="-232943">
              <a:buFont typeface="Wingdings" panose="05000000000000000000" pitchFamily="2" charset="2"/>
              <a:buChar char="§"/>
            </a:pPr>
            <a:r>
              <a:rPr lang="en-US" dirty="0"/>
              <a:t>Nuclear Fuel Cycle and Grid Modernization</a:t>
            </a:r>
          </a:p>
          <a:p>
            <a:pPr marL="232943" indent="-232943">
              <a:buFont typeface="Wingdings" panose="05000000000000000000" pitchFamily="2" charset="2"/>
              <a:buChar char="§"/>
            </a:pPr>
            <a:r>
              <a:rPr lang="en-US" dirty="0"/>
              <a:t>Transportation Energy &amp; Systems (TES)</a:t>
            </a:r>
          </a:p>
          <a:p>
            <a:pPr marL="232943" indent="-232943">
              <a:buFont typeface="Wingdings" panose="05000000000000000000" pitchFamily="2" charset="2"/>
              <a:buChar char="§"/>
            </a:pPr>
            <a:r>
              <a:rPr lang="en-US" dirty="0"/>
              <a:t>Chemical, Biological, Radiological and Nuclear Defense (CBRN Defense)</a:t>
            </a:r>
          </a:p>
          <a:p>
            <a:pPr marL="232943" indent="-232943" defTabSz="931774">
              <a:buFont typeface="Wingdings" panose="05000000000000000000" pitchFamily="2" charset="2"/>
              <a:buChar char="§"/>
              <a:defRPr/>
            </a:pPr>
            <a:r>
              <a:rPr lang="en-US" dirty="0"/>
              <a:t>Homeland Infrastructure Security &amp; Resilience (HISR)</a:t>
            </a:r>
          </a:p>
          <a:p>
            <a:pPr marL="0" indent="0">
              <a:buFont typeface="Wingdings" panose="05000000000000000000" pitchFamily="2" charset="2"/>
              <a:buNone/>
            </a:pPr>
            <a:endParaRPr lang="en-US" dirty="0"/>
          </a:p>
          <a:p>
            <a:pPr marL="0" indent="0">
              <a:buFont typeface="Arial" panose="020B0604020202020204" pitchFamily="34" charset="0"/>
              <a:buNone/>
            </a:pPr>
            <a:r>
              <a:rPr lang="en-US" b="1" dirty="0"/>
              <a:t>Energy</a:t>
            </a:r>
          </a:p>
          <a:p>
            <a:pPr marL="174708" marR="0" lvl="0" indent="-17470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Garamond" panose="02020404030301010803" pitchFamily="18" charset="0"/>
              </a:rPr>
              <a:t>Renewable and Fossil Energy Program area will include Renewable Energy Technologies and Geoscience Research &amp; Application. </a:t>
            </a:r>
          </a:p>
          <a:p>
            <a:pPr marL="174708" marR="0" lvl="0" indent="-17470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latin typeface="Garamond" panose="02020404030301010803" pitchFamily="18" charset="0"/>
                <a:ea typeface="+mn-ea"/>
                <a:cs typeface="+mn-cs"/>
              </a:rPr>
              <a:t>The Nuclear Fuel Cycle and Grid Modernization Program Area creates solutions for a safe, secure, and resilient energy future. Programs: Nuclear Energy Safety &amp; Security, Nuclear Energy Fuel Cycle, Grid Modernization &amp; Energy Storage, Energy Efficiency, and DOE-managed Nuclear Waste.</a:t>
            </a:r>
          </a:p>
          <a:p>
            <a:pPr marL="174708" marR="0" lvl="0" indent="-17470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dirty="0"/>
              <a:t>The Transportation Energy &amp; Systems Program Area provides transformative solutions in the transportation sector. Programs: </a:t>
            </a:r>
            <a:r>
              <a:rPr lang="en-US" dirty="0"/>
              <a:t>Vehicle Technologies, Biomass Technology, Hydrogen &amp; Fuel Cells, and ARPA-E.</a:t>
            </a:r>
          </a:p>
          <a:p>
            <a:pPr marL="174708" indent="-174708">
              <a:buFont typeface="Wingdings" panose="05000000000000000000" pitchFamily="2" charset="2"/>
              <a:buChar char="§"/>
            </a:pPr>
            <a:endParaRPr lang="en-US" dirty="0">
              <a:latin typeface="Garamond" panose="02020404030301010803" pitchFamily="18" charset="0"/>
            </a:endParaRPr>
          </a:p>
          <a:p>
            <a:pPr marL="0" indent="0">
              <a:buFont typeface="Wingdings" panose="05000000000000000000" pitchFamily="2" charset="2"/>
              <a:buNone/>
            </a:pPr>
            <a:r>
              <a:rPr lang="en-US" b="1" dirty="0">
                <a:latin typeface="Garamond" panose="02020404030301010803" pitchFamily="18" charset="0"/>
              </a:rPr>
              <a:t>Homeland Security</a:t>
            </a:r>
          </a:p>
          <a:p>
            <a:pPr marL="174708" indent="-174708">
              <a:buFont typeface="Wingdings" panose="05000000000000000000" pitchFamily="2" charset="2"/>
              <a:buChar char="§"/>
            </a:pPr>
            <a:r>
              <a:rPr lang="en-US" dirty="0">
                <a:latin typeface="Garamond" panose="02020404030301010803" pitchFamily="18" charset="0"/>
              </a:rPr>
              <a:t>The CBRN Defense Program Area reduces the nation’s vulnerability to chemical, biological, radiological, and nuclear threats. Programs: Department of Homeland Security CBRN Defense, Health &amp; Human Services CBRN Defense, and Chem Demilitarization &amp; Industry Partnerships.   </a:t>
            </a:r>
            <a:endParaRPr lang="en-US" dirty="0"/>
          </a:p>
          <a:p>
            <a:pPr marL="174708" indent="-174708" defTabSz="931774">
              <a:buFont typeface="Wingdings" panose="05000000000000000000" pitchFamily="2" charset="2"/>
              <a:buChar char="§"/>
              <a:defRPr/>
            </a:pPr>
            <a:r>
              <a:rPr lang="en-US" dirty="0">
                <a:latin typeface="Garamond" panose="02020404030301010803" pitchFamily="18" charset="0"/>
              </a:rPr>
              <a:t>The Homeland Infrastructure Security &amp; Resilience Program Area provides protection for our nation’s digital and physical critical infrastructures. Programs: Cybersecurity &amp; Critical Infrastructure Security, and Threats, Security, &amp; Resilience. </a:t>
            </a:r>
          </a:p>
          <a:p>
            <a:pPr marL="174708" indent="-174708" defTabSz="931774">
              <a:buFont typeface="Wingdings" panose="05000000000000000000" pitchFamily="2" charset="2"/>
              <a:buChar char="§"/>
              <a:defRPr/>
            </a:pPr>
            <a:endParaRPr lang="en-US"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430F75-B5EC-044F-A636-30352D0A13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881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ndia 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01FDE4-204F-8A4F-897A-2FD925F71231}"/>
              </a:ext>
            </a:extLst>
          </p:cNvPr>
          <p:cNvSpPr/>
          <p:nvPr userDrawn="1"/>
        </p:nvSpPr>
        <p:spPr>
          <a:xfrm>
            <a:off x="2139174" y="6546375"/>
            <a:ext cx="7408863" cy="31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99136E-7E06-F942-9B25-67EC00827399}"/>
              </a:ext>
            </a:extLst>
          </p:cNvPr>
          <p:cNvSpPr/>
          <p:nvPr userDrawn="1"/>
        </p:nvSpPr>
        <p:spPr>
          <a:xfrm>
            <a:off x="0" y="1994263"/>
            <a:ext cx="12192000" cy="2795810"/>
          </a:xfrm>
          <a:prstGeom prst="rect">
            <a:avLst/>
          </a:prstGeom>
          <a:solidFill>
            <a:srgbClr val="00AC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962060-6C17-CC42-AE02-487CBE7845C6}"/>
              </a:ext>
            </a:extLst>
          </p:cNvPr>
          <p:cNvSpPr/>
          <p:nvPr userDrawn="1"/>
        </p:nvSpPr>
        <p:spPr>
          <a:xfrm>
            <a:off x="308192" y="2224526"/>
            <a:ext cx="62865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4D41BF9-BEC6-2541-BC17-FCD21E6A27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02165" y="2224526"/>
            <a:ext cx="1271131" cy="485341"/>
          </a:xfrm>
          <a:prstGeom prst="rect">
            <a:avLst/>
          </a:prstGeom>
        </p:spPr>
      </p:pic>
      <p:sp>
        <p:nvSpPr>
          <p:cNvPr id="2" name="Title 1"/>
          <p:cNvSpPr>
            <a:spLocks noGrp="1"/>
          </p:cNvSpPr>
          <p:nvPr>
            <p:ph type="ctrTitle" hasCustomPrompt="1"/>
          </p:nvPr>
        </p:nvSpPr>
        <p:spPr>
          <a:xfrm>
            <a:off x="308192" y="2340408"/>
            <a:ext cx="9589164" cy="1079883"/>
          </a:xfrm>
          <a:prstGeom prst="rect">
            <a:avLst/>
          </a:prstGeom>
        </p:spPr>
        <p:txBody>
          <a:bodyPr anchor="b">
            <a:normAutofit/>
          </a:bodyPr>
          <a:lstStyle>
            <a:lvl1pPr algn="l">
              <a:defRPr sz="4400">
                <a:solidFill>
                  <a:schemeClr val="bg2"/>
                </a:solidFill>
              </a:defRPr>
            </a:lvl1pPr>
          </a:lstStyle>
          <a:p>
            <a:r>
              <a:rPr lang="en-US" dirty="0"/>
              <a:t>Click to add title</a:t>
            </a:r>
          </a:p>
        </p:txBody>
      </p:sp>
      <p:sp>
        <p:nvSpPr>
          <p:cNvPr id="3" name="Subtitle 2"/>
          <p:cNvSpPr>
            <a:spLocks noGrp="1"/>
          </p:cNvSpPr>
          <p:nvPr>
            <p:ph type="subTitle" idx="1" hasCustomPrompt="1"/>
          </p:nvPr>
        </p:nvSpPr>
        <p:spPr>
          <a:xfrm>
            <a:off x="308192" y="4167692"/>
            <a:ext cx="8762049" cy="526581"/>
          </a:xfrm>
        </p:spPr>
        <p:txBody>
          <a:bodyPr>
            <a:no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308192" y="3532189"/>
            <a:ext cx="9589165" cy="378587"/>
          </a:xfrm>
        </p:spPr>
        <p:txBody>
          <a:bodyPr>
            <a:normAutofit/>
          </a:bodyPr>
          <a:lstStyle>
            <a:lvl1pPr marL="0" indent="0">
              <a:buNone/>
              <a:defRPr sz="2000">
                <a:solidFill>
                  <a:schemeClr val="bg2"/>
                </a:solidFill>
              </a:defRPr>
            </a:lvl1pPr>
          </a:lstStyle>
          <a:p>
            <a:pPr lvl="0"/>
            <a:r>
              <a:rPr lang="en-US" dirty="0"/>
              <a:t>Click to add subtitle</a:t>
            </a:r>
          </a:p>
        </p:txBody>
      </p:sp>
      <p:sp>
        <p:nvSpPr>
          <p:cNvPr id="28" name="Date Placeholder 3">
            <a:extLst>
              <a:ext uri="{FF2B5EF4-FFF2-40B4-BE49-F238E27FC236}">
                <a16:creationId xmlns:a16="http://schemas.microsoft.com/office/drawing/2014/main" id="{CFD967D1-92EE-DA4A-AEB6-21AF38FD838E}"/>
              </a:ext>
            </a:extLst>
          </p:cNvPr>
          <p:cNvSpPr>
            <a:spLocks noGrp="1"/>
          </p:cNvSpPr>
          <p:nvPr>
            <p:ph type="dt" sz="half" idx="2"/>
          </p:nvPr>
        </p:nvSpPr>
        <p:spPr>
          <a:xfrm>
            <a:off x="9442768" y="4167693"/>
            <a:ext cx="2471928" cy="219424"/>
          </a:xfrm>
          <a:prstGeom prst="rect">
            <a:avLst/>
          </a:prstGeom>
        </p:spPr>
        <p:txBody>
          <a:bodyPr vert="horz" lIns="91440" tIns="45720" rIns="91440" bIns="45720" rtlCol="0" anchor="ctr"/>
          <a:lstStyle>
            <a:lvl1pPr algn="r">
              <a:defRPr sz="1600">
                <a:solidFill>
                  <a:schemeClr val="bg2"/>
                </a:solidFill>
              </a:defRPr>
            </a:lvl1pPr>
          </a:lstStyle>
          <a:p>
            <a:fld id="{66B0A716-7B6E-5541-8ACF-6CA4B930F84C}" type="datetime4">
              <a:rPr lang="en-US" smtClean="0"/>
              <a:pPr/>
              <a:t>June 25, 2021</a:t>
            </a:fld>
            <a:endParaRPr lang="en-US" dirty="0"/>
          </a:p>
        </p:txBody>
      </p:sp>
      <p:pic>
        <p:nvPicPr>
          <p:cNvPr id="30" name="Picture 29">
            <a:extLst>
              <a:ext uri="{FF2B5EF4-FFF2-40B4-BE49-F238E27FC236}">
                <a16:creationId xmlns:a16="http://schemas.microsoft.com/office/drawing/2014/main" id="{BEEF28A1-BDA3-EF4F-B592-78648F6EF03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76124" y="6610629"/>
            <a:ext cx="601498" cy="172931"/>
          </a:xfrm>
          <a:prstGeom prst="rect">
            <a:avLst/>
          </a:prstGeom>
        </p:spPr>
      </p:pic>
      <p:pic>
        <p:nvPicPr>
          <p:cNvPr id="34" name="Picture 33">
            <a:extLst>
              <a:ext uri="{FF2B5EF4-FFF2-40B4-BE49-F238E27FC236}">
                <a16:creationId xmlns:a16="http://schemas.microsoft.com/office/drawing/2014/main" id="{62300E57-1F87-C74E-9FD7-FC4E22CFD6D6}"/>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08192" y="6565052"/>
            <a:ext cx="916995" cy="229249"/>
          </a:xfrm>
          <a:prstGeom prst="rect">
            <a:avLst/>
          </a:prstGeom>
        </p:spPr>
      </p:pic>
      <p:sp>
        <p:nvSpPr>
          <p:cNvPr id="35" name="TextBox 34">
            <a:extLst>
              <a:ext uri="{FF2B5EF4-FFF2-40B4-BE49-F238E27FC236}">
                <a16:creationId xmlns:a16="http://schemas.microsoft.com/office/drawing/2014/main" id="{9FFF460D-5224-F745-AA08-BF60F564B889}"/>
              </a:ext>
            </a:extLst>
          </p:cNvPr>
          <p:cNvSpPr txBox="1"/>
          <p:nvPr userDrawn="1"/>
        </p:nvSpPr>
        <p:spPr>
          <a:xfrm>
            <a:off x="2139175" y="6520248"/>
            <a:ext cx="7408862" cy="338554"/>
          </a:xfrm>
          <a:prstGeom prst="rect">
            <a:avLst/>
          </a:prstGeom>
          <a:noFill/>
        </p:spPr>
        <p:txBody>
          <a:bodyPr wrap="square" rtlCol="0">
            <a:spAutoFit/>
          </a:bodyPr>
          <a:lstStyle/>
          <a:p>
            <a:r>
              <a:rPr lang="en-US" sz="800" b="0" i="0" kern="1200" dirty="0">
                <a:solidFill>
                  <a:schemeClr val="tx2"/>
                </a:solidFill>
                <a:effectLst/>
                <a:latin typeface="+mn-lt"/>
                <a:ea typeface="+mn-ea"/>
                <a:cs typeface="+mn-cs"/>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800" dirty="0">
              <a:solidFill>
                <a:schemeClr val="tx2"/>
              </a:solidFill>
            </a:endParaRP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9442768" y="6697094"/>
            <a:ext cx="1828800" cy="136525"/>
          </a:xfrm>
        </p:spPr>
        <p:txBody>
          <a:bodyPr lIns="0" tIns="0" rIns="0" bIns="0">
            <a:normAutofit/>
          </a:bodyPr>
          <a:lstStyle>
            <a:lvl1pPr marL="0" indent="0" algn="ctr">
              <a:buNone/>
              <a:defRPr sz="8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308192" y="5013689"/>
            <a:ext cx="8762049" cy="1082311"/>
          </a:xfrm>
        </p:spPr>
        <p:txBody>
          <a:bodyPr lIns="0" tIns="0" rIns="0" bIns="0"/>
          <a:lstStyle>
            <a:lvl1pPr>
              <a:buFontTx/>
              <a:buNone/>
              <a:defRPr sz="1400" b="0" i="0">
                <a:solidFill>
                  <a:schemeClr val="bg2"/>
                </a:solidFill>
                <a:latin typeface="+mn-lt"/>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ndia Blue Section - N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30940"/>
            <a:ext cx="9144000" cy="766762"/>
          </a:xfrm>
          <a:prstGeom prst="rect">
            <a:avLst/>
          </a:prstGeom>
        </p:spPr>
        <p:txBody>
          <a:bodyPr anchor="b">
            <a:normAutofit/>
          </a:bodyPr>
          <a:lstStyle>
            <a:lvl1pPr algn="ctr">
              <a:defRPr sz="4400">
                <a:solidFill>
                  <a:schemeClr val="bg2"/>
                </a:solidFill>
              </a:defRPr>
            </a:lvl1pPr>
          </a:lstStyle>
          <a:p>
            <a:r>
              <a:rPr lang="en-US" dirty="0"/>
              <a:t>Click to add title</a:t>
            </a:r>
          </a:p>
        </p:txBody>
      </p:sp>
      <p:sp>
        <p:nvSpPr>
          <p:cNvPr id="14" name="Text Placeholder 13">
            <a:extLst>
              <a:ext uri="{FF2B5EF4-FFF2-40B4-BE49-F238E27FC236}">
                <a16:creationId xmlns:a16="http://schemas.microsoft.com/office/drawing/2014/main" id="{143CBB9C-21EF-704D-A7F5-BD4B58ED36AC}"/>
              </a:ext>
            </a:extLst>
          </p:cNvPr>
          <p:cNvSpPr>
            <a:spLocks noGrp="1"/>
          </p:cNvSpPr>
          <p:nvPr>
            <p:ph type="body" sz="quarter" idx="10" hasCustomPrompt="1"/>
          </p:nvPr>
        </p:nvSpPr>
        <p:spPr>
          <a:xfrm>
            <a:off x="1524000" y="3545293"/>
            <a:ext cx="9144000" cy="1558059"/>
          </a:xfrm>
        </p:spPr>
        <p:txBody>
          <a:bodyPr>
            <a:normAutofit/>
          </a:bodyPr>
          <a:lstStyle>
            <a:lvl1pPr marL="0" indent="0" algn="ctr">
              <a:buFontTx/>
              <a:buNone/>
              <a:defRPr sz="1800">
                <a:solidFill>
                  <a:schemeClr val="bg2"/>
                </a:solidFill>
              </a:defRPr>
            </a:lvl1pPr>
            <a:lvl2pPr marL="457200" indent="0" algn="ctr">
              <a:buFontTx/>
              <a:buNone/>
              <a:defRPr sz="1800">
                <a:solidFill>
                  <a:schemeClr val="bg2"/>
                </a:solidFill>
              </a:defRPr>
            </a:lvl2pPr>
            <a:lvl3pPr marL="914400" indent="0" algn="ctr">
              <a:buFontTx/>
              <a:buNone/>
              <a:defRPr sz="1800">
                <a:solidFill>
                  <a:schemeClr val="bg2"/>
                </a:solidFill>
              </a:defRPr>
            </a:lvl3pPr>
            <a:lvl4pPr marL="1371600" indent="0" algn="ctr">
              <a:buFontTx/>
              <a:buNone/>
              <a:defRPr sz="1800">
                <a:solidFill>
                  <a:schemeClr val="bg2"/>
                </a:solidFill>
              </a:defRPr>
            </a:lvl4pPr>
            <a:lvl5pPr marL="1828800" indent="0" algn="ctr">
              <a:buFontTx/>
              <a:buNone/>
              <a:defRPr sz="1800">
                <a:solidFill>
                  <a:schemeClr val="bg2"/>
                </a:solidFill>
              </a:defRPr>
            </a:lvl5pPr>
          </a:lstStyle>
          <a:p>
            <a:pPr lvl="0"/>
            <a:r>
              <a:rPr lang="en-US" dirty="0"/>
              <a:t>Click to add subtitle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ndia Blue Section - 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30940"/>
            <a:ext cx="9144000" cy="766762"/>
          </a:xfrm>
          <a:prstGeom prst="rect">
            <a:avLst/>
          </a:prstGeom>
        </p:spPr>
        <p:txBody>
          <a:bodyPr anchor="b">
            <a:normAutofit/>
          </a:bodyPr>
          <a:lstStyle>
            <a:lvl1pPr algn="ctr">
              <a:defRPr sz="4400">
                <a:solidFill>
                  <a:schemeClr val="bg2"/>
                </a:solidFill>
              </a:defRPr>
            </a:lvl1pPr>
          </a:lstStyle>
          <a:p>
            <a:r>
              <a:rPr lang="en-US" dirty="0"/>
              <a:t>Click to add title</a:t>
            </a:r>
          </a:p>
        </p:txBody>
      </p:sp>
      <p:sp>
        <p:nvSpPr>
          <p:cNvPr id="14" name="Text Placeholder 13">
            <a:extLst>
              <a:ext uri="{FF2B5EF4-FFF2-40B4-BE49-F238E27FC236}">
                <a16:creationId xmlns:a16="http://schemas.microsoft.com/office/drawing/2014/main" id="{143CBB9C-21EF-704D-A7F5-BD4B58ED36AC}"/>
              </a:ext>
            </a:extLst>
          </p:cNvPr>
          <p:cNvSpPr>
            <a:spLocks noGrp="1"/>
          </p:cNvSpPr>
          <p:nvPr>
            <p:ph type="body" sz="quarter" idx="10" hasCustomPrompt="1"/>
          </p:nvPr>
        </p:nvSpPr>
        <p:spPr>
          <a:xfrm>
            <a:off x="1524000" y="3545293"/>
            <a:ext cx="9144000" cy="1558059"/>
          </a:xfrm>
        </p:spPr>
        <p:txBody>
          <a:bodyPr>
            <a:normAutofit/>
          </a:bodyPr>
          <a:lstStyle>
            <a:lvl1pPr marL="0" indent="0" algn="ctr">
              <a:buFontTx/>
              <a:buNone/>
              <a:defRPr sz="1800">
                <a:solidFill>
                  <a:schemeClr val="bg2"/>
                </a:solidFill>
              </a:defRPr>
            </a:lvl1pPr>
            <a:lvl2pPr marL="457200" indent="0" algn="ctr">
              <a:buFontTx/>
              <a:buNone/>
              <a:defRPr sz="1800">
                <a:solidFill>
                  <a:schemeClr val="bg2"/>
                </a:solidFill>
              </a:defRPr>
            </a:lvl2pPr>
            <a:lvl3pPr marL="914400" indent="0" algn="ctr">
              <a:buFontTx/>
              <a:buNone/>
              <a:defRPr sz="1800">
                <a:solidFill>
                  <a:schemeClr val="bg2"/>
                </a:solidFill>
              </a:defRPr>
            </a:lvl3pPr>
            <a:lvl4pPr marL="1371600" indent="0" algn="ctr">
              <a:buFontTx/>
              <a:buNone/>
              <a:defRPr sz="1800">
                <a:solidFill>
                  <a:schemeClr val="bg2"/>
                </a:solidFill>
              </a:defRPr>
            </a:lvl4pPr>
            <a:lvl5pPr marL="1828800" indent="0" algn="ctr">
              <a:buFontTx/>
              <a:buNone/>
              <a:defRPr sz="1800">
                <a:solidFill>
                  <a:schemeClr val="bg2"/>
                </a:solidFill>
              </a:defRPr>
            </a:lvl5pPr>
          </a:lstStyle>
          <a:p>
            <a:pPr lvl="0"/>
            <a:r>
              <a:rPr lang="en-US" dirty="0"/>
              <a:t>Click to add subtitle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476" y="135787"/>
            <a:ext cx="11433395" cy="973004"/>
          </a:xfrm>
          <a:prstGeom prst="rect">
            <a:avLst/>
          </a:prstGeom>
        </p:spPr>
        <p:txBody>
          <a:bodyPr/>
          <a:lstStyle>
            <a:lvl1pPr marL="0">
              <a:defRPr/>
            </a:lvl1pPr>
          </a:lstStyle>
          <a:p>
            <a:r>
              <a:rPr lang="en-US" dirty="0"/>
              <a:t>Title and Content - Click to add title</a:t>
            </a:r>
          </a:p>
        </p:txBody>
      </p:sp>
      <p:sp>
        <p:nvSpPr>
          <p:cNvPr id="3" name="Content Placeholder 2"/>
          <p:cNvSpPr>
            <a:spLocks noGrp="1"/>
          </p:cNvSpPr>
          <p:nvPr>
            <p:ph idx="1" hasCustomPrompt="1"/>
          </p:nvPr>
        </p:nvSpPr>
        <p:spPr>
          <a:xfrm>
            <a:off x="393476" y="1685925"/>
            <a:ext cx="11433396" cy="4422694"/>
          </a:xfrm>
        </p:spPr>
        <p:txBody>
          <a:bodyPr/>
          <a:lstStyle>
            <a:lvl1pPr>
              <a:lnSpc>
                <a:spcPct val="100000"/>
              </a:lnSpc>
              <a:buFontTx/>
              <a:buNone/>
              <a:defRPr b="0" i="0">
                <a:latin typeface="+mn-lt"/>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mn-lt"/>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7" name="Date Placeholder 3">
            <a:extLst>
              <a:ext uri="{FF2B5EF4-FFF2-40B4-BE49-F238E27FC236}">
                <a16:creationId xmlns:a16="http://schemas.microsoft.com/office/drawing/2014/main" id="{893E114A-6AF8-2C4F-AE0E-ED5EDB14944C}"/>
              </a:ext>
            </a:extLst>
          </p:cNvPr>
          <p:cNvSpPr>
            <a:spLocks noGrp="1"/>
          </p:cNvSpPr>
          <p:nvPr>
            <p:ph type="dt" sz="half" idx="2"/>
          </p:nvPr>
        </p:nvSpPr>
        <p:spPr>
          <a:xfrm>
            <a:off x="393477" y="6501816"/>
            <a:ext cx="2843216" cy="365125"/>
          </a:xfrm>
          <a:prstGeom prst="rect">
            <a:avLst/>
          </a:prstGeom>
        </p:spPr>
        <p:txBody>
          <a:bodyPr vert="horz" lIns="0" tIns="0" rIns="0" bIns="0" rtlCol="0" anchor="ctr"/>
          <a:lstStyle>
            <a:lvl1pPr algn="l">
              <a:defRPr sz="1200">
                <a:solidFill>
                  <a:schemeClr val="tx2"/>
                </a:solidFill>
              </a:defRPr>
            </a:lvl1pPr>
          </a:lstStyle>
          <a:p>
            <a:fld id="{93CAD235-CEBB-1F44-95D4-4CBCA52064A0}" type="datetime4">
              <a:rPr lang="en-US" smtClean="0"/>
              <a:pPr/>
              <a:t>June 25, 2021</a:t>
            </a:fld>
            <a:endParaRPr lang="en-US" dirty="0">
              <a:solidFill>
                <a:schemeClr val="tx2"/>
              </a:solidFill>
            </a:endParaRPr>
          </a:p>
        </p:txBody>
      </p:sp>
      <p:sp>
        <p:nvSpPr>
          <p:cNvPr id="11" name="Slide Number Placeholder 5">
            <a:extLst>
              <a:ext uri="{FF2B5EF4-FFF2-40B4-BE49-F238E27FC236}">
                <a16:creationId xmlns:a16="http://schemas.microsoft.com/office/drawing/2014/main" id="{39CDE9E9-5B72-F740-9CA1-7BF072FE8A30}"/>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lvl1pPr algn="ctr">
              <a:defRPr sz="1000" b="0">
                <a:solidFill>
                  <a:schemeClr val="tx1"/>
                </a:solidFill>
                <a:latin typeface="+mj-lt"/>
              </a:defRPr>
            </a:lvl1pPr>
          </a:lstStyle>
          <a:p>
            <a:pPr algn="ctr"/>
            <a:fld id="{2E94512F-4FCD-4B8F-9303-F99597583EE2}" type="slidenum">
              <a:rPr lang="en-US" smtClean="0"/>
              <a:pPr/>
              <a:t>‹#›</a:t>
            </a:fld>
            <a:endParaRPr lang="en-US" dirty="0"/>
          </a:p>
        </p:txBody>
      </p:sp>
    </p:spTree>
    <p:extLst>
      <p:ext uri="{BB962C8B-B14F-4D97-AF65-F5344CB8AC3E}">
        <p14:creationId xmlns:p14="http://schemas.microsoft.com/office/powerpoint/2010/main" val="200859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476" y="157300"/>
            <a:ext cx="11395619" cy="973004"/>
          </a:xfrm>
          <a:prstGeom prst="rect">
            <a:avLst/>
          </a:prstGeom>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402904" y="1685925"/>
            <a:ext cx="5457208" cy="4422694"/>
          </a:xfrm>
        </p:spPr>
        <p:txBody>
          <a:bodyPr/>
          <a:lstStyle>
            <a:lvl1pPr>
              <a:lnSpc>
                <a:spcPct val="100000"/>
              </a:lnSpc>
              <a:buFontTx/>
              <a:buNone/>
              <a:defRPr b="0" i="0">
                <a:latin typeface="+mn-lt"/>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mn-lt"/>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7" name="Date Placeholder 3">
            <a:extLst>
              <a:ext uri="{FF2B5EF4-FFF2-40B4-BE49-F238E27FC236}">
                <a16:creationId xmlns:a16="http://schemas.microsoft.com/office/drawing/2014/main" id="{893E114A-6AF8-2C4F-AE0E-ED5EDB14944C}"/>
              </a:ext>
            </a:extLst>
          </p:cNvPr>
          <p:cNvSpPr>
            <a:spLocks noGrp="1"/>
          </p:cNvSpPr>
          <p:nvPr>
            <p:ph type="dt" sz="half" idx="2"/>
          </p:nvPr>
        </p:nvSpPr>
        <p:spPr>
          <a:xfrm>
            <a:off x="393477" y="6501816"/>
            <a:ext cx="2843216" cy="365125"/>
          </a:xfrm>
          <a:prstGeom prst="rect">
            <a:avLst/>
          </a:prstGeom>
        </p:spPr>
        <p:txBody>
          <a:bodyPr vert="horz" lIns="0" tIns="0" rIns="0" bIns="0" rtlCol="0" anchor="ctr"/>
          <a:lstStyle>
            <a:lvl1pPr algn="l">
              <a:defRPr sz="1200">
                <a:solidFill>
                  <a:schemeClr val="tx2"/>
                </a:solidFill>
              </a:defRPr>
            </a:lvl1pPr>
          </a:lstStyle>
          <a:p>
            <a:fld id="{93CAD235-CEBB-1F44-95D4-4CBCA52064A0}" type="datetime4">
              <a:rPr lang="en-US" smtClean="0"/>
              <a:pPr/>
              <a:t>June 25, 2021</a:t>
            </a:fld>
            <a:endParaRPr lang="en-US" dirty="0">
              <a:solidFill>
                <a:schemeClr val="tx2"/>
              </a:solidFill>
            </a:endParaRPr>
          </a:p>
        </p:txBody>
      </p:sp>
      <p:sp>
        <p:nvSpPr>
          <p:cNvPr id="11" name="Slide Number Placeholder 5">
            <a:extLst>
              <a:ext uri="{FF2B5EF4-FFF2-40B4-BE49-F238E27FC236}">
                <a16:creationId xmlns:a16="http://schemas.microsoft.com/office/drawing/2014/main" id="{39CDE9E9-5B72-F740-9CA1-7BF072FE8A30}"/>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lvl1pPr algn="ctr">
              <a:defRPr sz="1000" b="0">
                <a:solidFill>
                  <a:schemeClr val="tx1"/>
                </a:solidFill>
                <a:latin typeface="+mj-lt"/>
              </a:defRPr>
            </a:lvl1pPr>
          </a:lstStyle>
          <a:p>
            <a:pPr algn="ctr"/>
            <a:fld id="{2E94512F-4FCD-4B8F-9303-F99597583EE2}" type="slidenum">
              <a:rPr lang="en-US" smtClean="0"/>
              <a:pPr/>
              <a:t>‹#›</a:t>
            </a:fld>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685925"/>
            <a:ext cx="5457208" cy="4422694"/>
          </a:xfrm>
        </p:spPr>
        <p:txBody>
          <a:bodyPr/>
          <a:lstStyle>
            <a:lvl1pPr>
              <a:lnSpc>
                <a:spcPct val="100000"/>
              </a:lnSpc>
              <a:buFontTx/>
              <a:buNone/>
              <a:defRPr b="0" i="0">
                <a:latin typeface="+mn-lt"/>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mn-lt"/>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477" y="157300"/>
            <a:ext cx="11375562" cy="973004"/>
          </a:xfrm>
          <a:prstGeom prst="rect">
            <a:avLst/>
          </a:prstGeom>
        </p:spPr>
        <p:txBody>
          <a:bodyPr/>
          <a:lstStyle>
            <a:lvl1pPr marL="0">
              <a:defRPr/>
            </a:lvl1pPr>
          </a:lstStyle>
          <a:p>
            <a:r>
              <a:rPr lang="en-US" dirty="0"/>
              <a:t>Title Only - Click to add title</a:t>
            </a:r>
          </a:p>
        </p:txBody>
      </p:sp>
      <p:sp>
        <p:nvSpPr>
          <p:cNvPr id="7" name="Date Placeholder 3">
            <a:extLst>
              <a:ext uri="{FF2B5EF4-FFF2-40B4-BE49-F238E27FC236}">
                <a16:creationId xmlns:a16="http://schemas.microsoft.com/office/drawing/2014/main" id="{893E114A-6AF8-2C4F-AE0E-ED5EDB14944C}"/>
              </a:ext>
            </a:extLst>
          </p:cNvPr>
          <p:cNvSpPr>
            <a:spLocks noGrp="1"/>
          </p:cNvSpPr>
          <p:nvPr>
            <p:ph type="dt" sz="half" idx="2"/>
          </p:nvPr>
        </p:nvSpPr>
        <p:spPr>
          <a:xfrm>
            <a:off x="393477" y="6501816"/>
            <a:ext cx="2843216" cy="365125"/>
          </a:xfrm>
          <a:prstGeom prst="rect">
            <a:avLst/>
          </a:prstGeom>
        </p:spPr>
        <p:txBody>
          <a:bodyPr vert="horz" lIns="0" tIns="0" rIns="0" bIns="0" rtlCol="0" anchor="ctr"/>
          <a:lstStyle>
            <a:lvl1pPr algn="l">
              <a:defRPr sz="1200">
                <a:solidFill>
                  <a:schemeClr val="tx2"/>
                </a:solidFill>
              </a:defRPr>
            </a:lvl1pPr>
          </a:lstStyle>
          <a:p>
            <a:fld id="{93CAD235-CEBB-1F44-95D4-4CBCA52064A0}" type="datetime4">
              <a:rPr lang="en-US" smtClean="0"/>
              <a:pPr/>
              <a:t>June 25, 2021</a:t>
            </a:fld>
            <a:endParaRPr lang="en-US" dirty="0">
              <a:solidFill>
                <a:schemeClr val="tx2"/>
              </a:solidFill>
            </a:endParaRPr>
          </a:p>
        </p:txBody>
      </p:sp>
      <p:sp>
        <p:nvSpPr>
          <p:cNvPr id="11" name="Slide Number Placeholder 5">
            <a:extLst>
              <a:ext uri="{FF2B5EF4-FFF2-40B4-BE49-F238E27FC236}">
                <a16:creationId xmlns:a16="http://schemas.microsoft.com/office/drawing/2014/main" id="{39CDE9E9-5B72-F740-9CA1-7BF072FE8A30}"/>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lvl1pPr algn="ctr">
              <a:defRPr sz="1000" b="0">
                <a:solidFill>
                  <a:schemeClr val="tx1"/>
                </a:solidFill>
                <a:latin typeface="+mj-lt"/>
              </a:defRPr>
            </a:lvl1pPr>
          </a:lstStyle>
          <a:p>
            <a:pPr algn="ctr"/>
            <a:fld id="{2E94512F-4FCD-4B8F-9303-F99597583EE2}"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93E114A-6AF8-2C4F-AE0E-ED5EDB14944C}"/>
              </a:ext>
            </a:extLst>
          </p:cNvPr>
          <p:cNvSpPr>
            <a:spLocks noGrp="1"/>
          </p:cNvSpPr>
          <p:nvPr>
            <p:ph type="dt" sz="half" idx="2"/>
          </p:nvPr>
        </p:nvSpPr>
        <p:spPr>
          <a:xfrm>
            <a:off x="393477" y="6501816"/>
            <a:ext cx="2843216" cy="365125"/>
          </a:xfrm>
          <a:prstGeom prst="rect">
            <a:avLst/>
          </a:prstGeom>
        </p:spPr>
        <p:txBody>
          <a:bodyPr vert="horz" lIns="0" tIns="0" rIns="0" bIns="0" rtlCol="0" anchor="ctr"/>
          <a:lstStyle>
            <a:lvl1pPr algn="l">
              <a:defRPr sz="1200">
                <a:solidFill>
                  <a:schemeClr val="tx2"/>
                </a:solidFill>
              </a:defRPr>
            </a:lvl1pPr>
          </a:lstStyle>
          <a:p>
            <a:fld id="{93CAD235-CEBB-1F44-95D4-4CBCA52064A0}" type="datetime4">
              <a:rPr lang="en-US" smtClean="0"/>
              <a:pPr/>
              <a:t>June 25, 2021</a:t>
            </a:fld>
            <a:endParaRPr lang="en-US" dirty="0">
              <a:solidFill>
                <a:schemeClr val="tx2"/>
              </a:solidFill>
            </a:endParaRPr>
          </a:p>
        </p:txBody>
      </p:sp>
      <p:sp>
        <p:nvSpPr>
          <p:cNvPr id="11" name="Slide Number Placeholder 5">
            <a:extLst>
              <a:ext uri="{FF2B5EF4-FFF2-40B4-BE49-F238E27FC236}">
                <a16:creationId xmlns:a16="http://schemas.microsoft.com/office/drawing/2014/main" id="{39CDE9E9-5B72-F740-9CA1-7BF072FE8A30}"/>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lvl1pPr algn="ctr">
              <a:defRPr sz="1000" b="0">
                <a:solidFill>
                  <a:schemeClr val="tx1"/>
                </a:solidFill>
                <a:latin typeface="+mj-lt"/>
              </a:defRPr>
            </a:lvl1pPr>
          </a:lstStyle>
          <a:p>
            <a:pPr algn="ctr"/>
            <a:fld id="{2E94512F-4FCD-4B8F-9303-F99597583EE2}"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0922" y="599871"/>
            <a:ext cx="10058400" cy="570225"/>
          </a:xfrm>
        </p:spPr>
        <p:txBody>
          <a:bodyPr/>
          <a:lstStyle>
            <a:lvl1pPr>
              <a:defRPr sz="2400"/>
            </a:lvl1p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1926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DAB39D-3DF2-E847-8C3E-FDFA1C596259}"/>
              </a:ext>
            </a:extLst>
          </p:cNvPr>
          <p:cNvSpPr/>
          <p:nvPr userDrawn="1"/>
        </p:nvSpPr>
        <p:spPr>
          <a:xfrm>
            <a:off x="0" y="1223783"/>
            <a:ext cx="12192000" cy="5278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28929" y="135000"/>
            <a:ext cx="11539936" cy="973004"/>
          </a:xfrm>
          <a:prstGeom prst="rect">
            <a:avLst/>
          </a:prstGeom>
        </p:spPr>
        <p:txBody>
          <a:bodyPr vert="horz" lIns="0" tIns="0" rIns="0" bIns="0" rtlCol="0" anchor="ctr">
            <a:normAutofit/>
          </a:bodyPr>
          <a:lstStyle/>
          <a:p>
            <a:r>
              <a:rPr lang="en-US" dirty="0"/>
              <a:t>Click to edit Master title style</a:t>
            </a:r>
          </a:p>
        </p:txBody>
      </p:sp>
      <p:sp>
        <p:nvSpPr>
          <p:cNvPr id="8" name="Rectangle 7">
            <a:extLst>
              <a:ext uri="{FF2B5EF4-FFF2-40B4-BE49-F238E27FC236}">
                <a16:creationId xmlns:a16="http://schemas.microsoft.com/office/drawing/2014/main" id="{3830A6B1-B674-D445-B9BF-76365E83B1FA}"/>
              </a:ext>
            </a:extLst>
          </p:cNvPr>
          <p:cNvSpPr/>
          <p:nvPr userDrawn="1"/>
        </p:nvSpPr>
        <p:spPr>
          <a:xfrm rot="5400000" flipV="1">
            <a:off x="11689712" y="6666552"/>
            <a:ext cx="246888"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9" name="Picture 8">
            <a:extLst>
              <a:ext uri="{FF2B5EF4-FFF2-40B4-BE49-F238E27FC236}">
                <a16:creationId xmlns:a16="http://schemas.microsoft.com/office/drawing/2014/main" id="{8EA7547A-5252-D141-892A-B9814F803C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411493" y="6564988"/>
            <a:ext cx="258631" cy="258631"/>
          </a:xfrm>
          <a:prstGeom prst="rect">
            <a:avLst/>
          </a:prstGeom>
        </p:spPr>
      </p:pic>
      <p:sp>
        <p:nvSpPr>
          <p:cNvPr id="3" name="Text Placeholder 2"/>
          <p:cNvSpPr>
            <a:spLocks noGrp="1"/>
          </p:cNvSpPr>
          <p:nvPr>
            <p:ph type="body" idx="1"/>
          </p:nvPr>
        </p:nvSpPr>
        <p:spPr>
          <a:xfrm>
            <a:off x="328929" y="1685925"/>
            <a:ext cx="11497943" cy="4422694"/>
          </a:xfrm>
          <a:prstGeom prst="rect">
            <a:avLst/>
          </a:prstGeom>
        </p:spPr>
        <p:txBody>
          <a:bodyPr vert="horz" lIns="0" tIns="0" rIns="0" bIns="0" rtlCol="0">
            <a:normAutofit/>
          </a:bodyPr>
          <a:lstStyle/>
          <a:p>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93477" y="6501816"/>
            <a:ext cx="2843216" cy="365125"/>
          </a:xfrm>
          <a:prstGeom prst="rect">
            <a:avLst/>
          </a:prstGeom>
        </p:spPr>
        <p:txBody>
          <a:bodyPr vert="horz" lIns="0" tIns="0" rIns="0" bIns="0" rtlCol="0" anchor="ctr"/>
          <a:lstStyle>
            <a:lvl1pPr algn="l">
              <a:defRPr sz="1200">
                <a:solidFill>
                  <a:schemeClr val="tx2"/>
                </a:solidFill>
              </a:defRPr>
            </a:lvl1pPr>
          </a:lstStyle>
          <a:p>
            <a:fld id="{93CAD235-CEBB-1F44-95D4-4CBCA52064A0}" type="datetime4">
              <a:rPr lang="en-US" smtClean="0"/>
              <a:pPr/>
              <a:t>June 25, 2021</a:t>
            </a:fld>
            <a:endParaRPr lang="en-US" dirty="0">
              <a:solidFill>
                <a:schemeClr val="tx2"/>
              </a:solidFill>
            </a:endParaRPr>
          </a:p>
        </p:txBody>
      </p:sp>
      <p:sp>
        <p:nvSpPr>
          <p:cNvPr id="6" name="Slide Number Placeholder 5"/>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lvl1pPr algn="ctr">
              <a:defRPr sz="1000" b="0">
                <a:solidFill>
                  <a:schemeClr val="tx1"/>
                </a:solidFill>
                <a:latin typeface="+mj-lt"/>
              </a:defRPr>
            </a:lvl1pPr>
          </a:lstStyle>
          <a:p>
            <a:pPr algn="ctr"/>
            <a:fld id="{2E94512F-4FCD-4B8F-9303-F99597583EE2}"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59" r:id="rId4"/>
    <p:sldLayoutId id="2147483760" r:id="rId5"/>
    <p:sldLayoutId id="2147483761" r:id="rId6"/>
    <p:sldLayoutId id="2147483762" r:id="rId7"/>
    <p:sldLayoutId id="214748376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2"/>
          </a:solidFill>
          <a:latin typeface="+mn-lt"/>
          <a:ea typeface="+mn-ea"/>
          <a:cs typeface="+mn-cs"/>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2"/>
          </a:solidFill>
          <a:latin typeface="+mn-lt"/>
          <a:ea typeface="+mn-ea"/>
          <a:cs typeface="+mn-cs"/>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2"/>
          </a:solidFill>
          <a:latin typeface="+mn-lt"/>
          <a:ea typeface="+mn-ea"/>
          <a:cs typeface="+mn-cs"/>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2"/>
          </a:solidFill>
          <a:latin typeface="+mn-lt"/>
          <a:ea typeface="+mn-ea"/>
          <a:cs typeface="+mn-cs"/>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oceanexplorer.noaa.gov/facts/waves.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f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4.xml"/><Relationship Id="rId1" Type="http://schemas.openxmlformats.org/officeDocument/2006/relationships/video" Target="https://www.youtube.com/embed/c4npWk_-Pjk?feature=oembed" TargetMode="External"/><Relationship Id="rId4" Type="http://schemas.openxmlformats.org/officeDocument/2006/relationships/comments" Target="../comments/commen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eimsicn.sandia.gov/navigator/bookmark.jsp?desktop=EIMSContentDesktop&amp;repositoryId=EIMSContent&amp;repositoryType=p8&amp;docid=Folder%2C%7BEC9927E3-E01C-467D-8E60-EDA18F274E3E%7D%2C%7BE0196E77-0000-CC12-A207-D7CC43527969%7D&amp;mimeType=folder&amp;template_name=Folder" TargetMode="External"/><Relationship Id="rId7" Type="http://schemas.openxmlformats.org/officeDocument/2006/relationships/comments" Target="../comments/comment4.xml"/><Relationship Id="rId2" Type="http://schemas.openxmlformats.org/officeDocument/2006/relationships/hyperlink" Target="https://eims.sandia.gov/Workplace/getContent?vsId=%7B60C66A60-0000-C912-8749-1DD76BE491D9%7D&amp;objectStoreName=EIMS.__.Content&amp;objectType=document" TargetMode="External"/><Relationship Id="rId1" Type="http://schemas.openxmlformats.org/officeDocument/2006/relationships/slideLayout" Target="../slideLayouts/slideLayout4.xml"/><Relationship Id="rId6" Type="http://schemas.openxmlformats.org/officeDocument/2006/relationships/hyperlink" Target="https://wp.sandia.gov/creative/" TargetMode="External"/><Relationship Id="rId5" Type="http://schemas.openxmlformats.org/officeDocument/2006/relationships/hyperlink" Target="https://wp.sandia.gov/creative/design-templates/" TargetMode="External"/><Relationship Id="rId4" Type="http://schemas.openxmlformats.org/officeDocument/2006/relationships/hyperlink" Target="https://www.flickr.com/photos/sandialabs/"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8.jpeg"/><Relationship Id="rId11" Type="http://schemas.microsoft.com/office/2007/relationships/hdphoto" Target="../media/hdphoto4.wdp"/><Relationship Id="rId5" Type="http://schemas.openxmlformats.org/officeDocument/2006/relationships/image" Target="../media/image17.jpeg"/><Relationship Id="rId15" Type="http://schemas.openxmlformats.org/officeDocument/2006/relationships/image" Target="../media/image24.png"/><Relationship Id="rId10" Type="http://schemas.openxmlformats.org/officeDocument/2006/relationships/image" Target="../media/image21.png"/><Relationship Id="rId4" Type="http://schemas.openxmlformats.org/officeDocument/2006/relationships/image" Target="../media/image16.jpeg"/><Relationship Id="rId9" Type="http://schemas.openxmlformats.org/officeDocument/2006/relationships/image" Target="../media/image20.jpeg"/><Relationship Id="rId14" Type="http://schemas.openxmlformats.org/officeDocument/2006/relationships/image" Target="../media/image2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xml"/><Relationship Id="rId1" Type="http://schemas.openxmlformats.org/officeDocument/2006/relationships/video" Target="https://www.youtube.com/embed/eAAejp4fySY?feature=oembed" TargetMode="Externa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CC5664D-20F0-BF4A-ADD9-28067308A6EB}"/>
              </a:ext>
            </a:extLst>
          </p:cNvPr>
          <p:cNvSpPr>
            <a:spLocks noGrp="1"/>
          </p:cNvSpPr>
          <p:nvPr>
            <p:ph type="ctrTitle"/>
          </p:nvPr>
        </p:nvSpPr>
        <p:spPr/>
        <p:txBody>
          <a:bodyPr/>
          <a:lstStyle/>
          <a:p>
            <a:r>
              <a:rPr lang="en-US" dirty="0"/>
              <a:t>Capturing the Power of Waves </a:t>
            </a:r>
          </a:p>
        </p:txBody>
      </p:sp>
      <p:sp>
        <p:nvSpPr>
          <p:cNvPr id="27" name="Subtitle 26">
            <a:extLst>
              <a:ext uri="{FF2B5EF4-FFF2-40B4-BE49-F238E27FC236}">
                <a16:creationId xmlns:a16="http://schemas.microsoft.com/office/drawing/2014/main" id="{16BBD8D2-204B-3240-B83E-7ADDF514A93A}"/>
              </a:ext>
            </a:extLst>
          </p:cNvPr>
          <p:cNvSpPr>
            <a:spLocks noGrp="1"/>
          </p:cNvSpPr>
          <p:nvPr>
            <p:ph type="subTitle" idx="1"/>
          </p:nvPr>
        </p:nvSpPr>
        <p:spPr/>
        <p:txBody>
          <a:bodyPr/>
          <a:lstStyle/>
          <a:p>
            <a:r>
              <a:rPr lang="en-US" dirty="0"/>
              <a:t>Sandia National Laboratories Water Power Technologies Department </a:t>
            </a:r>
          </a:p>
        </p:txBody>
      </p:sp>
      <p:sp>
        <p:nvSpPr>
          <p:cNvPr id="28" name="Text Placeholder 27">
            <a:extLst>
              <a:ext uri="{FF2B5EF4-FFF2-40B4-BE49-F238E27FC236}">
                <a16:creationId xmlns:a16="http://schemas.microsoft.com/office/drawing/2014/main" id="{DC4A88D4-D990-2E4E-9DA7-FAB058272D06}"/>
              </a:ext>
            </a:extLst>
          </p:cNvPr>
          <p:cNvSpPr>
            <a:spLocks noGrp="1"/>
          </p:cNvSpPr>
          <p:nvPr>
            <p:ph type="body" sz="quarter" idx="10"/>
          </p:nvPr>
        </p:nvSpPr>
        <p:spPr/>
        <p:txBody>
          <a:bodyPr/>
          <a:lstStyle/>
          <a:p>
            <a:r>
              <a:rPr lang="en-US" dirty="0"/>
              <a:t>Sandia Interactive Wave Energy Education Display </a:t>
            </a:r>
          </a:p>
        </p:txBody>
      </p:sp>
      <p:sp>
        <p:nvSpPr>
          <p:cNvPr id="29" name="Text Placeholder 28">
            <a:extLst>
              <a:ext uri="{FF2B5EF4-FFF2-40B4-BE49-F238E27FC236}">
                <a16:creationId xmlns:a16="http://schemas.microsoft.com/office/drawing/2014/main" id="{FAF0583B-EBD7-784D-A4BA-8D96A3BF6148}"/>
              </a:ext>
            </a:extLst>
          </p:cNvPr>
          <p:cNvSpPr>
            <a:spLocks noGrp="1"/>
          </p:cNvSpPr>
          <p:nvPr>
            <p:ph type="body" sz="quarter" idx="15"/>
          </p:nvPr>
        </p:nvSpPr>
        <p:spPr/>
        <p:txBody>
          <a:bodyPr/>
          <a:lstStyle/>
          <a:p>
            <a:endParaRPr lang="en-US"/>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B0F2-E98A-40FD-A8D1-BAED1ABC7A9E}"/>
              </a:ext>
            </a:extLst>
          </p:cNvPr>
          <p:cNvSpPr>
            <a:spLocks noGrp="1"/>
          </p:cNvSpPr>
          <p:nvPr>
            <p:ph type="ctrTitle"/>
          </p:nvPr>
        </p:nvSpPr>
        <p:spPr/>
        <p:txBody>
          <a:bodyPr>
            <a:normAutofit fontScale="90000"/>
          </a:bodyPr>
          <a:lstStyle/>
          <a:p>
            <a:r>
              <a:rPr lang="en-US" dirty="0"/>
              <a:t>What is Marine Hydrokinetic Energy? </a:t>
            </a:r>
          </a:p>
        </p:txBody>
      </p:sp>
    </p:spTree>
    <p:extLst>
      <p:ext uri="{BB962C8B-B14F-4D97-AF65-F5344CB8AC3E}">
        <p14:creationId xmlns:p14="http://schemas.microsoft.com/office/powerpoint/2010/main" val="316822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6CDF7A9-802F-9848-B392-C56219000744}"/>
              </a:ext>
            </a:extLst>
          </p:cNvPr>
          <p:cNvSpPr>
            <a:spLocks noGrp="1"/>
          </p:cNvSpPr>
          <p:nvPr>
            <p:ph type="title"/>
          </p:nvPr>
        </p:nvSpPr>
        <p:spPr/>
        <p:txBody>
          <a:bodyPr/>
          <a:lstStyle/>
          <a:p>
            <a:r>
              <a:rPr lang="en-US" dirty="0"/>
              <a:t>What is Marine Hydrokinetic Energy? </a:t>
            </a:r>
          </a:p>
        </p:txBody>
      </p:sp>
      <p:sp>
        <p:nvSpPr>
          <p:cNvPr id="17" name="Content Placeholder 16">
            <a:extLst>
              <a:ext uri="{FF2B5EF4-FFF2-40B4-BE49-F238E27FC236}">
                <a16:creationId xmlns:a16="http://schemas.microsoft.com/office/drawing/2014/main" id="{D68DF6FA-0AA7-2C41-A0B8-AD3FEE22DD65}"/>
              </a:ext>
            </a:extLst>
          </p:cNvPr>
          <p:cNvSpPr>
            <a:spLocks noGrp="1"/>
          </p:cNvSpPr>
          <p:nvPr>
            <p:ph idx="1"/>
          </p:nvPr>
        </p:nvSpPr>
        <p:spPr>
          <a:xfrm>
            <a:off x="393476" y="1919314"/>
            <a:ext cx="4597165" cy="3797250"/>
          </a:xfrm>
        </p:spPr>
        <p:txBody>
          <a:bodyPr>
            <a:normAutofit/>
          </a:bodyPr>
          <a:lstStyle/>
          <a:p>
            <a:pPr marL="457200" indent="-457200">
              <a:buFont typeface="Arial" panose="020B0604020202020204" pitchFamily="34" charset="0"/>
              <a:buChar char="•"/>
            </a:pPr>
            <a:r>
              <a:rPr lang="en-US" dirty="0"/>
              <a:t>Marine Hydrokinetic Energy (MHK), converts the motion of the ocean into electricity that you and I can use! </a:t>
            </a:r>
          </a:p>
          <a:p>
            <a:pPr marL="457200" indent="-457200">
              <a:buFont typeface="Arial" panose="020B0604020202020204" pitchFamily="34" charset="0"/>
              <a:buChar char="•"/>
            </a:pPr>
            <a:r>
              <a:rPr lang="en-US" dirty="0"/>
              <a:t>Imagine being able to turn on a TV powered by the sea! </a:t>
            </a:r>
          </a:p>
        </p:txBody>
      </p:sp>
      <p:sp>
        <p:nvSpPr>
          <p:cNvPr id="4" name="Slide Number Placeholder 3">
            <a:extLst>
              <a:ext uri="{FF2B5EF4-FFF2-40B4-BE49-F238E27FC236}">
                <a16:creationId xmlns:a16="http://schemas.microsoft.com/office/drawing/2014/main" id="{69C24318-C227-C14C-8797-6BDA81B9987F}"/>
              </a:ext>
            </a:extLst>
          </p:cNvPr>
          <p:cNvSpPr>
            <a:spLocks noGrp="1"/>
          </p:cNvSpPr>
          <p:nvPr>
            <p:ph type="sldNum" sz="quarter" idx="4"/>
          </p:nvPr>
        </p:nvSpPr>
        <p:spPr>
          <a:xfrm>
            <a:off x="11826873" y="6493595"/>
            <a:ext cx="365128" cy="365125"/>
          </a:xfrm>
        </p:spPr>
        <p:txBody>
          <a:bodyPr/>
          <a:lstStyle/>
          <a:p>
            <a:fld id="{F6B149FD-26F7-3645-B4E7-BA8B8CC5EEA8}" type="slidenum">
              <a:rPr lang="en-US" smtClean="0"/>
              <a:pPr/>
              <a:t>11</a:t>
            </a:fld>
            <a:endParaRPr lang="en-US" dirty="0"/>
          </a:p>
        </p:txBody>
      </p:sp>
      <p:sp>
        <p:nvSpPr>
          <p:cNvPr id="7" name="Rectangle 6">
            <a:extLst>
              <a:ext uri="{FF2B5EF4-FFF2-40B4-BE49-F238E27FC236}">
                <a16:creationId xmlns:a16="http://schemas.microsoft.com/office/drawing/2014/main" id="{B27E54DF-AE0F-0340-97C7-4C3D75C015AD}"/>
              </a:ext>
            </a:extLst>
          </p:cNvPr>
          <p:cNvSpPr/>
          <p:nvPr/>
        </p:nvSpPr>
        <p:spPr>
          <a:xfrm rot="5400000" flipV="1">
            <a:off x="11689712" y="6666552"/>
            <a:ext cx="246888"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7">
            <a:extLst>
              <a:ext uri="{FF2B5EF4-FFF2-40B4-BE49-F238E27FC236}">
                <a16:creationId xmlns:a16="http://schemas.microsoft.com/office/drawing/2014/main" id="{BBC00D75-45DA-F442-A468-41A6920FF7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1493" y="6564988"/>
            <a:ext cx="258631" cy="258631"/>
          </a:xfrm>
          <a:prstGeom prst="rect">
            <a:avLst/>
          </a:prstGeom>
        </p:spPr>
      </p:pic>
      <p:pic>
        <p:nvPicPr>
          <p:cNvPr id="9" name="Picture 8">
            <a:extLst>
              <a:ext uri="{FF2B5EF4-FFF2-40B4-BE49-F238E27FC236}">
                <a16:creationId xmlns:a16="http://schemas.microsoft.com/office/drawing/2014/main" id="{0B9B5416-F95E-4A74-B9C4-112EA0CE64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915" y="1693321"/>
            <a:ext cx="6157609" cy="4110531"/>
          </a:xfrm>
          <a:prstGeom prst="rect">
            <a:avLst/>
          </a:prstGeom>
        </p:spPr>
      </p:pic>
    </p:spTree>
    <p:extLst>
      <p:ext uri="{BB962C8B-B14F-4D97-AF65-F5344CB8AC3E}">
        <p14:creationId xmlns:p14="http://schemas.microsoft.com/office/powerpoint/2010/main" val="199388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BA82-89B9-432F-827F-3379241F755B}"/>
              </a:ext>
            </a:extLst>
          </p:cNvPr>
          <p:cNvSpPr>
            <a:spLocks noGrp="1"/>
          </p:cNvSpPr>
          <p:nvPr>
            <p:ph type="ctrTitle"/>
          </p:nvPr>
        </p:nvSpPr>
        <p:spPr/>
        <p:txBody>
          <a:bodyPr>
            <a:normAutofit fontScale="90000"/>
          </a:bodyPr>
          <a:lstStyle/>
          <a:p>
            <a:r>
              <a:rPr lang="en-US" dirty="0"/>
              <a:t>Types of Marine Hydrokinetic Energy</a:t>
            </a:r>
          </a:p>
        </p:txBody>
      </p:sp>
    </p:spTree>
    <p:extLst>
      <p:ext uri="{BB962C8B-B14F-4D97-AF65-F5344CB8AC3E}">
        <p14:creationId xmlns:p14="http://schemas.microsoft.com/office/powerpoint/2010/main" val="21970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A833-1BD7-446D-90B4-627A977CE1BE}"/>
              </a:ext>
            </a:extLst>
          </p:cNvPr>
          <p:cNvSpPr>
            <a:spLocks noGrp="1"/>
          </p:cNvSpPr>
          <p:nvPr>
            <p:ph type="title"/>
          </p:nvPr>
        </p:nvSpPr>
        <p:spPr/>
        <p:txBody>
          <a:bodyPr/>
          <a:lstStyle/>
          <a:p>
            <a:r>
              <a:rPr lang="en-US" dirty="0"/>
              <a:t>Types of Marine Energy 	</a:t>
            </a:r>
          </a:p>
        </p:txBody>
      </p:sp>
      <p:sp>
        <p:nvSpPr>
          <p:cNvPr id="3" name="Content Placeholder 2">
            <a:extLst>
              <a:ext uri="{FF2B5EF4-FFF2-40B4-BE49-F238E27FC236}">
                <a16:creationId xmlns:a16="http://schemas.microsoft.com/office/drawing/2014/main" id="{266502B6-090B-4EA0-8C11-E6D642DBC113}"/>
              </a:ext>
            </a:extLst>
          </p:cNvPr>
          <p:cNvSpPr>
            <a:spLocks noGrp="1"/>
          </p:cNvSpPr>
          <p:nvPr>
            <p:ph idx="1"/>
          </p:nvPr>
        </p:nvSpPr>
        <p:spPr>
          <a:xfrm>
            <a:off x="393477" y="1709371"/>
            <a:ext cx="11433394" cy="4422694"/>
          </a:xfrm>
        </p:spPr>
        <p:txBody>
          <a:bodyPr>
            <a:normAutofit/>
          </a:bodyPr>
          <a:lstStyle/>
          <a:p>
            <a:pPr marL="457200" indent="-457200">
              <a:buFont typeface="Arial" panose="020B0604020202020204" pitchFamily="34" charset="0"/>
              <a:buChar char="•"/>
            </a:pPr>
            <a:r>
              <a:rPr lang="en-US" dirty="0"/>
              <a:t>We can harvest energy from the ocean in a variety of ways based on the different ways the ocean moves.</a:t>
            </a:r>
            <a:endParaRPr lang="en-US" sz="2400" dirty="0"/>
          </a:p>
          <a:p>
            <a:pPr marL="514350" indent="-514350" algn="ctr">
              <a:buFont typeface="+mj-lt"/>
              <a:buAutoNum type="arabicPeriod"/>
            </a:pPr>
            <a:r>
              <a:rPr lang="en-US" sz="2800" b="1" dirty="0"/>
              <a:t>Waves</a:t>
            </a:r>
            <a:endParaRPr lang="en-US" b="1" dirty="0"/>
          </a:p>
          <a:p>
            <a:pPr marL="514350" indent="-514350" algn="ctr">
              <a:buFont typeface="+mj-lt"/>
              <a:buAutoNum type="arabicPeriod"/>
            </a:pPr>
            <a:r>
              <a:rPr lang="en-US" sz="2800" b="1" dirty="0"/>
              <a:t>Tides </a:t>
            </a:r>
            <a:endParaRPr lang="en-US" b="1" dirty="0"/>
          </a:p>
          <a:p>
            <a:pPr marL="514350" indent="-514350" algn="ctr">
              <a:buFont typeface="+mj-lt"/>
              <a:buAutoNum type="arabicPeriod"/>
            </a:pPr>
            <a:r>
              <a:rPr lang="en-US" sz="2800" b="1" dirty="0"/>
              <a:t>Currents </a:t>
            </a:r>
          </a:p>
          <a:p>
            <a:pPr marL="514350" indent="-514350">
              <a:buFont typeface="Arial" panose="020B0604020202020204" pitchFamily="34" charset="0"/>
              <a:buChar char="•"/>
            </a:pPr>
            <a:r>
              <a:rPr lang="en-US" dirty="0"/>
              <a:t>There are different marine energy devices that can generate energy from each of these types of ocean movement. </a:t>
            </a:r>
          </a:p>
        </p:txBody>
      </p:sp>
      <p:sp>
        <p:nvSpPr>
          <p:cNvPr id="4" name="Date Placeholder 3">
            <a:extLst>
              <a:ext uri="{FF2B5EF4-FFF2-40B4-BE49-F238E27FC236}">
                <a16:creationId xmlns:a16="http://schemas.microsoft.com/office/drawing/2014/main" id="{E4AFFB5F-F0FD-4BF6-91AB-B9E6B6E7B50E}"/>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6F3600DB-9D08-4C8C-81FE-7A210955FDC0}"/>
              </a:ext>
            </a:extLst>
          </p:cNvPr>
          <p:cNvSpPr>
            <a:spLocks noGrp="1"/>
          </p:cNvSpPr>
          <p:nvPr>
            <p:ph type="sldNum" sz="quarter" idx="4"/>
          </p:nvPr>
        </p:nvSpPr>
        <p:spPr/>
        <p:txBody>
          <a:bodyPr/>
          <a:lstStyle/>
          <a:p>
            <a:pPr algn="ctr"/>
            <a:fld id="{2E94512F-4FCD-4B8F-9303-F99597583EE2}" type="slidenum">
              <a:rPr lang="en-US" smtClean="0"/>
              <a:pPr algn="ctr"/>
              <a:t>13</a:t>
            </a:fld>
            <a:endParaRPr lang="en-US" dirty="0"/>
          </a:p>
        </p:txBody>
      </p:sp>
    </p:spTree>
    <p:extLst>
      <p:ext uri="{BB962C8B-B14F-4D97-AF65-F5344CB8AC3E}">
        <p14:creationId xmlns:p14="http://schemas.microsoft.com/office/powerpoint/2010/main" val="182796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9A1C-AA5B-461C-A386-D9DDAAF0B1DC}"/>
              </a:ext>
            </a:extLst>
          </p:cNvPr>
          <p:cNvSpPr>
            <a:spLocks noGrp="1"/>
          </p:cNvSpPr>
          <p:nvPr>
            <p:ph type="title"/>
          </p:nvPr>
        </p:nvSpPr>
        <p:spPr/>
        <p:txBody>
          <a:bodyPr/>
          <a:lstStyle/>
          <a:p>
            <a:r>
              <a:rPr lang="en-US" dirty="0"/>
              <a:t>Waves </a:t>
            </a:r>
          </a:p>
        </p:txBody>
      </p:sp>
      <p:sp>
        <p:nvSpPr>
          <p:cNvPr id="3" name="Content Placeholder 2">
            <a:extLst>
              <a:ext uri="{FF2B5EF4-FFF2-40B4-BE49-F238E27FC236}">
                <a16:creationId xmlns:a16="http://schemas.microsoft.com/office/drawing/2014/main" id="{67DDBF70-F1FD-4E45-A8F2-01E9595D6E10}"/>
              </a:ext>
            </a:extLst>
          </p:cNvPr>
          <p:cNvSpPr>
            <a:spLocks noGrp="1"/>
          </p:cNvSpPr>
          <p:nvPr>
            <p:ph idx="1"/>
          </p:nvPr>
        </p:nvSpPr>
        <p:spPr>
          <a:xfrm>
            <a:off x="393476" y="1685925"/>
            <a:ext cx="5632186" cy="4422694"/>
          </a:xfrm>
        </p:spPr>
        <p:txBody>
          <a:bodyPr/>
          <a:lstStyle/>
          <a:p>
            <a:pPr marL="457200" indent="-457200">
              <a:buFont typeface="Arial" panose="020B0604020202020204" pitchFamily="34" charset="0"/>
              <a:buChar char="•"/>
            </a:pPr>
            <a:r>
              <a:rPr lang="en-US" dirty="0"/>
              <a:t>Waves are what you see crashing on the beach </a:t>
            </a:r>
          </a:p>
          <a:p>
            <a:pPr marL="457200" indent="-457200">
              <a:buFont typeface="Arial" panose="020B0604020202020204" pitchFamily="34" charset="0"/>
              <a:buChar char="•"/>
            </a:pPr>
            <a:r>
              <a:rPr lang="en-US" dirty="0"/>
              <a:t>Waves occur at the surface of the water.</a:t>
            </a:r>
          </a:p>
          <a:p>
            <a:pPr marL="457200" indent="-457200">
              <a:buFont typeface="Arial" panose="020B0604020202020204" pitchFamily="34" charset="0"/>
              <a:buChar char="•"/>
            </a:pPr>
            <a:r>
              <a:rPr lang="en-US" dirty="0"/>
              <a:t>Wave Energy Converters (WECS) are used to capture their energy </a:t>
            </a:r>
          </a:p>
        </p:txBody>
      </p:sp>
      <p:sp>
        <p:nvSpPr>
          <p:cNvPr id="4" name="Date Placeholder 3">
            <a:extLst>
              <a:ext uri="{FF2B5EF4-FFF2-40B4-BE49-F238E27FC236}">
                <a16:creationId xmlns:a16="http://schemas.microsoft.com/office/drawing/2014/main" id="{C76A5ECD-8EBB-4CEE-98FB-C3D9322218B3}"/>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8997EEFD-51F4-49B7-96F0-C980A0E9383D}"/>
              </a:ext>
            </a:extLst>
          </p:cNvPr>
          <p:cNvSpPr>
            <a:spLocks noGrp="1"/>
          </p:cNvSpPr>
          <p:nvPr>
            <p:ph type="sldNum" sz="quarter" idx="4"/>
          </p:nvPr>
        </p:nvSpPr>
        <p:spPr/>
        <p:txBody>
          <a:bodyPr/>
          <a:lstStyle/>
          <a:p>
            <a:pPr algn="ctr"/>
            <a:fld id="{2E94512F-4FCD-4B8F-9303-F99597583EE2}" type="slidenum">
              <a:rPr lang="en-US" smtClean="0"/>
              <a:pPr algn="ctr"/>
              <a:t>14</a:t>
            </a:fld>
            <a:endParaRPr lang="en-US" dirty="0"/>
          </a:p>
        </p:txBody>
      </p:sp>
      <p:pic>
        <p:nvPicPr>
          <p:cNvPr id="8" name="Picture 7">
            <a:hlinkClick r:id="rId2"/>
            <a:extLst>
              <a:ext uri="{FF2B5EF4-FFF2-40B4-BE49-F238E27FC236}">
                <a16:creationId xmlns:a16="http://schemas.microsoft.com/office/drawing/2014/main" id="{DE7609B9-B6EB-4CA9-982D-CFAD43EBE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559" y="1896702"/>
            <a:ext cx="4732965" cy="3064595"/>
          </a:xfrm>
          <a:prstGeom prst="rect">
            <a:avLst/>
          </a:prstGeom>
        </p:spPr>
      </p:pic>
      <p:sp>
        <p:nvSpPr>
          <p:cNvPr id="9" name="TextBox 8">
            <a:extLst>
              <a:ext uri="{FF2B5EF4-FFF2-40B4-BE49-F238E27FC236}">
                <a16:creationId xmlns:a16="http://schemas.microsoft.com/office/drawing/2014/main" id="{BCEABDD3-722B-4B57-B4C8-389C8C4C9EEE}"/>
              </a:ext>
            </a:extLst>
          </p:cNvPr>
          <p:cNvSpPr txBox="1"/>
          <p:nvPr/>
        </p:nvSpPr>
        <p:spPr>
          <a:xfrm>
            <a:off x="7065559" y="4961297"/>
            <a:ext cx="4732965" cy="195385"/>
          </a:xfrm>
          <a:prstGeom prst="rect">
            <a:avLst/>
          </a:prstGeom>
        </p:spPr>
        <p:txBody>
          <a:bodyPr vert="horz" wrap="square" lIns="91440" tIns="45720" rIns="91440" bIns="45720" rtlCol="0">
            <a:noAutofit/>
          </a:bodyPr>
          <a:lstStyle/>
          <a:p>
            <a:r>
              <a:rPr lang="en-US" sz="1200" dirty="0"/>
              <a:t>https://oceanexplorer.noaa.gov/facts/waves.html</a:t>
            </a:r>
          </a:p>
        </p:txBody>
      </p:sp>
    </p:spTree>
    <p:extLst>
      <p:ext uri="{BB962C8B-B14F-4D97-AF65-F5344CB8AC3E}">
        <p14:creationId xmlns:p14="http://schemas.microsoft.com/office/powerpoint/2010/main" val="14752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0138-1978-477A-A87E-63236BEE4F25}"/>
              </a:ext>
            </a:extLst>
          </p:cNvPr>
          <p:cNvSpPr>
            <a:spLocks noGrp="1"/>
          </p:cNvSpPr>
          <p:nvPr>
            <p:ph type="title"/>
          </p:nvPr>
        </p:nvSpPr>
        <p:spPr/>
        <p:txBody>
          <a:bodyPr/>
          <a:lstStyle/>
          <a:p>
            <a:r>
              <a:rPr lang="en-US" dirty="0"/>
              <a:t>Tides </a:t>
            </a:r>
          </a:p>
        </p:txBody>
      </p:sp>
      <p:sp>
        <p:nvSpPr>
          <p:cNvPr id="3" name="Content Placeholder 2">
            <a:extLst>
              <a:ext uri="{FF2B5EF4-FFF2-40B4-BE49-F238E27FC236}">
                <a16:creationId xmlns:a16="http://schemas.microsoft.com/office/drawing/2014/main" id="{F5612913-7923-4C98-9005-470F6B41582F}"/>
              </a:ext>
            </a:extLst>
          </p:cNvPr>
          <p:cNvSpPr>
            <a:spLocks noGrp="1"/>
          </p:cNvSpPr>
          <p:nvPr>
            <p:ph idx="1"/>
          </p:nvPr>
        </p:nvSpPr>
        <p:spPr>
          <a:xfrm>
            <a:off x="393476" y="1685925"/>
            <a:ext cx="5460247" cy="4422694"/>
          </a:xfrm>
        </p:spPr>
        <p:txBody>
          <a:bodyPr/>
          <a:lstStyle/>
          <a:p>
            <a:pPr marL="457200" indent="-457200">
              <a:buFont typeface="Arial" panose="020B0604020202020204" pitchFamily="34" charset="0"/>
              <a:buChar char="•"/>
            </a:pPr>
            <a:r>
              <a:rPr lang="en-US" dirty="0"/>
              <a:t>Tides are the rise and fall of the ocean due to the gravitational pull of the moon.</a:t>
            </a:r>
          </a:p>
          <a:p>
            <a:pPr marL="457200" indent="-457200">
              <a:buFont typeface="Arial" panose="020B0604020202020204" pitchFamily="34" charset="0"/>
              <a:buChar char="•"/>
            </a:pPr>
            <a:r>
              <a:rPr lang="en-US" dirty="0"/>
              <a:t>Many different devices convert the energy of tides into electricity </a:t>
            </a:r>
          </a:p>
          <a:p>
            <a:endParaRPr lang="en-US" dirty="0"/>
          </a:p>
        </p:txBody>
      </p:sp>
      <p:sp>
        <p:nvSpPr>
          <p:cNvPr id="4" name="Date Placeholder 3">
            <a:extLst>
              <a:ext uri="{FF2B5EF4-FFF2-40B4-BE49-F238E27FC236}">
                <a16:creationId xmlns:a16="http://schemas.microsoft.com/office/drawing/2014/main" id="{8C3DDDD5-91FA-414A-8FE7-1B66CEC1B43F}"/>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B3C8CDD9-6B02-412D-BB83-B8D600F39EEE}"/>
              </a:ext>
            </a:extLst>
          </p:cNvPr>
          <p:cNvSpPr>
            <a:spLocks noGrp="1"/>
          </p:cNvSpPr>
          <p:nvPr>
            <p:ph type="sldNum" sz="quarter" idx="4"/>
          </p:nvPr>
        </p:nvSpPr>
        <p:spPr/>
        <p:txBody>
          <a:bodyPr/>
          <a:lstStyle/>
          <a:p>
            <a:pPr algn="ctr"/>
            <a:fld id="{2E94512F-4FCD-4B8F-9303-F99597583EE2}" type="slidenum">
              <a:rPr lang="en-US" smtClean="0"/>
              <a:pPr algn="ctr"/>
              <a:t>15</a:t>
            </a:fld>
            <a:endParaRPr lang="en-US" dirty="0"/>
          </a:p>
        </p:txBody>
      </p:sp>
      <p:pic>
        <p:nvPicPr>
          <p:cNvPr id="7" name="Picture 6">
            <a:extLst>
              <a:ext uri="{FF2B5EF4-FFF2-40B4-BE49-F238E27FC236}">
                <a16:creationId xmlns:a16="http://schemas.microsoft.com/office/drawing/2014/main" id="{6516F0C2-52F2-4F6F-91A6-303E38F40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246" y="1526249"/>
            <a:ext cx="4295385" cy="3223708"/>
          </a:xfrm>
          <a:prstGeom prst="rect">
            <a:avLst/>
          </a:prstGeom>
        </p:spPr>
      </p:pic>
      <p:sp>
        <p:nvSpPr>
          <p:cNvPr id="8" name="TextBox 7">
            <a:extLst>
              <a:ext uri="{FF2B5EF4-FFF2-40B4-BE49-F238E27FC236}">
                <a16:creationId xmlns:a16="http://schemas.microsoft.com/office/drawing/2014/main" id="{E54D5AEE-4A2C-416A-A12E-7DBB67684C56}"/>
              </a:ext>
            </a:extLst>
          </p:cNvPr>
          <p:cNvSpPr txBox="1"/>
          <p:nvPr/>
        </p:nvSpPr>
        <p:spPr>
          <a:xfrm>
            <a:off x="7557477" y="4886061"/>
            <a:ext cx="4358278" cy="281354"/>
          </a:xfrm>
          <a:prstGeom prst="rect">
            <a:avLst/>
          </a:prstGeom>
        </p:spPr>
        <p:txBody>
          <a:bodyPr vert="horz" wrap="square" lIns="91440" tIns="45720" rIns="91440" bIns="45720" rtlCol="0">
            <a:noAutofit/>
          </a:bodyPr>
          <a:lstStyle/>
          <a:p>
            <a:r>
              <a:rPr lang="en-US" sz="1200" dirty="0"/>
              <a:t>https://www.nationalgeographic.org/media/earths-tides/</a:t>
            </a:r>
          </a:p>
        </p:txBody>
      </p:sp>
    </p:spTree>
    <p:extLst>
      <p:ext uri="{BB962C8B-B14F-4D97-AF65-F5344CB8AC3E}">
        <p14:creationId xmlns:p14="http://schemas.microsoft.com/office/powerpoint/2010/main" val="229119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7B8F-5B01-4386-A00F-3C132C752641}"/>
              </a:ext>
            </a:extLst>
          </p:cNvPr>
          <p:cNvSpPr>
            <a:spLocks noGrp="1"/>
          </p:cNvSpPr>
          <p:nvPr>
            <p:ph type="title"/>
          </p:nvPr>
        </p:nvSpPr>
        <p:spPr/>
        <p:txBody>
          <a:bodyPr/>
          <a:lstStyle/>
          <a:p>
            <a:r>
              <a:rPr lang="en-US" dirty="0"/>
              <a:t>Currents </a:t>
            </a:r>
          </a:p>
        </p:txBody>
      </p:sp>
      <p:sp>
        <p:nvSpPr>
          <p:cNvPr id="3" name="Content Placeholder 2">
            <a:extLst>
              <a:ext uri="{FF2B5EF4-FFF2-40B4-BE49-F238E27FC236}">
                <a16:creationId xmlns:a16="http://schemas.microsoft.com/office/drawing/2014/main" id="{4530949F-801C-46DE-8F6D-C841E18FA9FD}"/>
              </a:ext>
            </a:extLst>
          </p:cNvPr>
          <p:cNvSpPr>
            <a:spLocks noGrp="1"/>
          </p:cNvSpPr>
          <p:nvPr>
            <p:ph idx="1"/>
          </p:nvPr>
        </p:nvSpPr>
        <p:spPr>
          <a:xfrm>
            <a:off x="393477" y="1685925"/>
            <a:ext cx="5772862" cy="4422694"/>
          </a:xfrm>
        </p:spPr>
        <p:txBody>
          <a:bodyPr/>
          <a:lstStyle/>
          <a:p>
            <a:pPr marL="457200" indent="-457200">
              <a:buFont typeface="Arial" panose="020B0604020202020204" pitchFamily="34" charset="0"/>
              <a:buChar char="•"/>
            </a:pPr>
            <a:r>
              <a:rPr lang="en-US" dirty="0"/>
              <a:t>Currents are the general movement of the water. </a:t>
            </a:r>
          </a:p>
          <a:p>
            <a:pPr marL="457200" indent="-457200">
              <a:buFont typeface="Arial" panose="020B0604020202020204" pitchFamily="34" charset="0"/>
              <a:buChar char="•"/>
            </a:pPr>
            <a:r>
              <a:rPr lang="en-US" dirty="0"/>
              <a:t>They are impacted by tides, waves, and the temperature of the water. </a:t>
            </a:r>
          </a:p>
          <a:p>
            <a:pPr marL="457200" indent="-457200">
              <a:buFont typeface="Arial" panose="020B0604020202020204" pitchFamily="34" charset="0"/>
              <a:buChar char="•"/>
            </a:pPr>
            <a:r>
              <a:rPr lang="en-US" dirty="0"/>
              <a:t>It is like a river in the ocean</a:t>
            </a:r>
          </a:p>
          <a:p>
            <a:endParaRPr lang="en-US" dirty="0"/>
          </a:p>
        </p:txBody>
      </p:sp>
      <p:sp>
        <p:nvSpPr>
          <p:cNvPr id="4" name="Date Placeholder 3">
            <a:extLst>
              <a:ext uri="{FF2B5EF4-FFF2-40B4-BE49-F238E27FC236}">
                <a16:creationId xmlns:a16="http://schemas.microsoft.com/office/drawing/2014/main" id="{DDA8CF08-0B71-4B93-8B2C-6AA316356DF7}"/>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C1F46703-6F9B-4A43-A7A7-E4F0FDC15F92}"/>
              </a:ext>
            </a:extLst>
          </p:cNvPr>
          <p:cNvSpPr>
            <a:spLocks noGrp="1"/>
          </p:cNvSpPr>
          <p:nvPr>
            <p:ph type="sldNum" sz="quarter" idx="4"/>
          </p:nvPr>
        </p:nvSpPr>
        <p:spPr/>
        <p:txBody>
          <a:bodyPr/>
          <a:lstStyle/>
          <a:p>
            <a:pPr algn="ctr"/>
            <a:fld id="{2E94512F-4FCD-4B8F-9303-F99597583EE2}" type="slidenum">
              <a:rPr lang="en-US" smtClean="0"/>
              <a:pPr algn="ctr"/>
              <a:t>16</a:t>
            </a:fld>
            <a:endParaRPr lang="en-US" dirty="0"/>
          </a:p>
        </p:txBody>
      </p:sp>
      <p:pic>
        <p:nvPicPr>
          <p:cNvPr id="7" name="Picture 6">
            <a:extLst>
              <a:ext uri="{FF2B5EF4-FFF2-40B4-BE49-F238E27FC236}">
                <a16:creationId xmlns:a16="http://schemas.microsoft.com/office/drawing/2014/main" id="{0319C0BB-0DCE-4DA2-B63E-90DD1C49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698" y="1685925"/>
            <a:ext cx="5339862" cy="3586474"/>
          </a:xfrm>
          <a:prstGeom prst="rect">
            <a:avLst/>
          </a:prstGeom>
        </p:spPr>
      </p:pic>
      <p:sp>
        <p:nvSpPr>
          <p:cNvPr id="8" name="TextBox 7">
            <a:extLst>
              <a:ext uri="{FF2B5EF4-FFF2-40B4-BE49-F238E27FC236}">
                <a16:creationId xmlns:a16="http://schemas.microsoft.com/office/drawing/2014/main" id="{56B30BB7-9B0E-46D4-A091-47AF547B5137}"/>
              </a:ext>
            </a:extLst>
          </p:cNvPr>
          <p:cNvSpPr txBox="1"/>
          <p:nvPr/>
        </p:nvSpPr>
        <p:spPr>
          <a:xfrm>
            <a:off x="6325698" y="5433060"/>
            <a:ext cx="5339862" cy="416473"/>
          </a:xfrm>
          <a:prstGeom prst="rect">
            <a:avLst/>
          </a:prstGeom>
        </p:spPr>
        <p:txBody>
          <a:bodyPr vert="horz" wrap="square" lIns="91440" tIns="45720" rIns="91440" bIns="45720" rtlCol="0">
            <a:noAutofit/>
          </a:bodyPr>
          <a:lstStyle/>
          <a:p>
            <a:pPr algn="l"/>
            <a:endParaRPr lang="en-US" dirty="0"/>
          </a:p>
        </p:txBody>
      </p:sp>
      <p:sp>
        <p:nvSpPr>
          <p:cNvPr id="9" name="TextBox 8">
            <a:extLst>
              <a:ext uri="{FF2B5EF4-FFF2-40B4-BE49-F238E27FC236}">
                <a16:creationId xmlns:a16="http://schemas.microsoft.com/office/drawing/2014/main" id="{C1C685EA-8C16-4390-AD64-A18A8FEDDF77}"/>
              </a:ext>
            </a:extLst>
          </p:cNvPr>
          <p:cNvSpPr txBox="1"/>
          <p:nvPr/>
        </p:nvSpPr>
        <p:spPr>
          <a:xfrm>
            <a:off x="6325698" y="5433059"/>
            <a:ext cx="5339862" cy="416473"/>
          </a:xfrm>
          <a:prstGeom prst="rect">
            <a:avLst/>
          </a:prstGeom>
        </p:spPr>
        <p:txBody>
          <a:bodyPr vert="horz" wrap="square" lIns="91440" tIns="45720" rIns="91440" bIns="45720" rtlCol="0">
            <a:noAutofit/>
          </a:bodyPr>
          <a:lstStyle/>
          <a:p>
            <a:r>
              <a:rPr lang="en-US" sz="1200" dirty="0"/>
              <a:t>https://www.smithsonianmag.com/smart-news/ocean-current-keeps-europe-warm-weakening-180968784/</a:t>
            </a:r>
          </a:p>
        </p:txBody>
      </p:sp>
    </p:spTree>
    <p:extLst>
      <p:ext uri="{BB962C8B-B14F-4D97-AF65-F5344CB8AC3E}">
        <p14:creationId xmlns:p14="http://schemas.microsoft.com/office/powerpoint/2010/main" val="29471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F809-44E3-479A-97BD-5F7528A7A79B}"/>
              </a:ext>
            </a:extLst>
          </p:cNvPr>
          <p:cNvSpPr>
            <a:spLocks noGrp="1"/>
          </p:cNvSpPr>
          <p:nvPr>
            <p:ph type="title"/>
          </p:nvPr>
        </p:nvSpPr>
        <p:spPr/>
        <p:txBody>
          <a:bodyPr/>
          <a:lstStyle/>
          <a:p>
            <a:r>
              <a:rPr lang="en-US" dirty="0"/>
              <a:t>Current and Tidal Energy Devices </a:t>
            </a:r>
          </a:p>
        </p:txBody>
      </p:sp>
      <p:pic>
        <p:nvPicPr>
          <p:cNvPr id="7" name="Content Placeholder 6">
            <a:extLst>
              <a:ext uri="{FF2B5EF4-FFF2-40B4-BE49-F238E27FC236}">
                <a16:creationId xmlns:a16="http://schemas.microsoft.com/office/drawing/2014/main" id="{835FB81C-F8C2-4B9E-9859-9624DA9C8E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338" y="2240944"/>
            <a:ext cx="4960883" cy="2472690"/>
          </a:xfrm>
        </p:spPr>
      </p:pic>
      <p:sp>
        <p:nvSpPr>
          <p:cNvPr id="4" name="Date Placeholder 3">
            <a:extLst>
              <a:ext uri="{FF2B5EF4-FFF2-40B4-BE49-F238E27FC236}">
                <a16:creationId xmlns:a16="http://schemas.microsoft.com/office/drawing/2014/main" id="{1B799001-35EE-4886-BB17-FECC1B8605DD}"/>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2241DCB1-FE64-4FE5-BD96-064295ADE092}"/>
              </a:ext>
            </a:extLst>
          </p:cNvPr>
          <p:cNvSpPr>
            <a:spLocks noGrp="1"/>
          </p:cNvSpPr>
          <p:nvPr>
            <p:ph type="sldNum" sz="quarter" idx="4"/>
          </p:nvPr>
        </p:nvSpPr>
        <p:spPr/>
        <p:txBody>
          <a:bodyPr/>
          <a:lstStyle/>
          <a:p>
            <a:pPr algn="ctr"/>
            <a:fld id="{2E94512F-4FCD-4B8F-9303-F99597583EE2}" type="slidenum">
              <a:rPr lang="en-US" smtClean="0"/>
              <a:pPr algn="ctr"/>
              <a:t>17</a:t>
            </a:fld>
            <a:endParaRPr lang="en-US" dirty="0"/>
          </a:p>
        </p:txBody>
      </p:sp>
      <p:sp>
        <p:nvSpPr>
          <p:cNvPr id="8" name="TextBox 7">
            <a:extLst>
              <a:ext uri="{FF2B5EF4-FFF2-40B4-BE49-F238E27FC236}">
                <a16:creationId xmlns:a16="http://schemas.microsoft.com/office/drawing/2014/main" id="{0E437684-5D04-4D6B-AAFB-8A38E93DEB53}"/>
              </a:ext>
            </a:extLst>
          </p:cNvPr>
          <p:cNvSpPr txBox="1"/>
          <p:nvPr/>
        </p:nvSpPr>
        <p:spPr>
          <a:xfrm>
            <a:off x="940432" y="4797240"/>
            <a:ext cx="4865053" cy="384625"/>
          </a:xfrm>
          <a:prstGeom prst="rect">
            <a:avLst/>
          </a:prstGeom>
        </p:spPr>
        <p:txBody>
          <a:bodyPr vert="horz" wrap="square" lIns="91440" tIns="45720" rIns="91440" bIns="45720" rtlCol="0">
            <a:noAutofit/>
          </a:bodyPr>
          <a:lstStyle/>
          <a:p>
            <a:r>
              <a:rPr lang="en-US" sz="1050" dirty="0"/>
              <a:t>https://www.rechargenews.com/transition/first-gulf-stream-ocean-current-energy-farm-by-next-year-after-florida-tests/2-1-819094</a:t>
            </a:r>
          </a:p>
        </p:txBody>
      </p:sp>
      <p:pic>
        <p:nvPicPr>
          <p:cNvPr id="10" name="Picture 9">
            <a:extLst>
              <a:ext uri="{FF2B5EF4-FFF2-40B4-BE49-F238E27FC236}">
                <a16:creationId xmlns:a16="http://schemas.microsoft.com/office/drawing/2014/main" id="{59693736-727C-48F0-A32B-2E6DCF6E8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736" y="2240944"/>
            <a:ext cx="4722223" cy="2644445"/>
          </a:xfrm>
          <a:prstGeom prst="rect">
            <a:avLst/>
          </a:prstGeom>
        </p:spPr>
      </p:pic>
      <p:sp>
        <p:nvSpPr>
          <p:cNvPr id="11" name="TextBox 10">
            <a:extLst>
              <a:ext uri="{FF2B5EF4-FFF2-40B4-BE49-F238E27FC236}">
                <a16:creationId xmlns:a16="http://schemas.microsoft.com/office/drawing/2014/main" id="{487A98B9-C8C7-4422-BB26-1536F221D4AF}"/>
              </a:ext>
            </a:extLst>
          </p:cNvPr>
          <p:cNvSpPr txBox="1"/>
          <p:nvPr/>
        </p:nvSpPr>
        <p:spPr>
          <a:xfrm>
            <a:off x="6768736" y="4892305"/>
            <a:ext cx="4775564" cy="579120"/>
          </a:xfrm>
          <a:prstGeom prst="rect">
            <a:avLst/>
          </a:prstGeom>
        </p:spPr>
        <p:txBody>
          <a:bodyPr vert="horz" wrap="square" lIns="91440" tIns="45720" rIns="91440" bIns="45720" rtlCol="0">
            <a:noAutofit/>
          </a:bodyPr>
          <a:lstStyle/>
          <a:p>
            <a:r>
              <a:rPr lang="en-US" sz="1050" dirty="0"/>
              <a:t>http://www.openocean.fr/en/news/2015/05/20/open-ocean-team-greeted-at-the-naming-ceremony-of-the-sabella-d10-tidal-turbine/</a:t>
            </a:r>
          </a:p>
        </p:txBody>
      </p:sp>
    </p:spTree>
    <p:extLst>
      <p:ext uri="{BB962C8B-B14F-4D97-AF65-F5344CB8AC3E}">
        <p14:creationId xmlns:p14="http://schemas.microsoft.com/office/powerpoint/2010/main" val="16854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4063-71EC-4CB4-8A40-4C6A0DABB6A4}"/>
              </a:ext>
            </a:extLst>
          </p:cNvPr>
          <p:cNvSpPr>
            <a:spLocks noGrp="1"/>
          </p:cNvSpPr>
          <p:nvPr>
            <p:ph type="title"/>
          </p:nvPr>
        </p:nvSpPr>
        <p:spPr/>
        <p:txBody>
          <a:bodyPr/>
          <a:lstStyle/>
          <a:p>
            <a:r>
              <a:rPr lang="en-US" dirty="0"/>
              <a:t>Marine Energy Resources</a:t>
            </a:r>
          </a:p>
        </p:txBody>
      </p:sp>
      <p:pic>
        <p:nvPicPr>
          <p:cNvPr id="7" name="Content Placeholder 6">
            <a:extLst>
              <a:ext uri="{FF2B5EF4-FFF2-40B4-BE49-F238E27FC236}">
                <a16:creationId xmlns:a16="http://schemas.microsoft.com/office/drawing/2014/main" id="{02381570-5535-479D-BBB1-5227B314E1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193" y="1527844"/>
            <a:ext cx="8125959" cy="4410691"/>
          </a:xfrm>
        </p:spPr>
      </p:pic>
      <p:sp>
        <p:nvSpPr>
          <p:cNvPr id="4" name="Date Placeholder 3">
            <a:extLst>
              <a:ext uri="{FF2B5EF4-FFF2-40B4-BE49-F238E27FC236}">
                <a16:creationId xmlns:a16="http://schemas.microsoft.com/office/drawing/2014/main" id="{5E8B6596-AABA-4700-9E8A-6774CAC60A59}"/>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11393E17-EB83-4DCF-9367-00F36E7D47F7}"/>
              </a:ext>
            </a:extLst>
          </p:cNvPr>
          <p:cNvSpPr>
            <a:spLocks noGrp="1"/>
          </p:cNvSpPr>
          <p:nvPr>
            <p:ph type="sldNum" sz="quarter" idx="4"/>
          </p:nvPr>
        </p:nvSpPr>
        <p:spPr/>
        <p:txBody>
          <a:bodyPr/>
          <a:lstStyle/>
          <a:p>
            <a:pPr algn="ctr"/>
            <a:fld id="{2E94512F-4FCD-4B8F-9303-F99597583EE2}" type="slidenum">
              <a:rPr lang="en-US" smtClean="0"/>
              <a:pPr algn="ctr"/>
              <a:t>18</a:t>
            </a:fld>
            <a:endParaRPr lang="en-US" dirty="0"/>
          </a:p>
        </p:txBody>
      </p:sp>
    </p:spTree>
    <p:extLst>
      <p:ext uri="{BB962C8B-B14F-4D97-AF65-F5344CB8AC3E}">
        <p14:creationId xmlns:p14="http://schemas.microsoft.com/office/powerpoint/2010/main" val="252095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AB29-89AB-4293-9C43-FD7A924FE14F}"/>
              </a:ext>
            </a:extLst>
          </p:cNvPr>
          <p:cNvSpPr>
            <a:spLocks noGrp="1"/>
          </p:cNvSpPr>
          <p:nvPr>
            <p:ph type="ctrTitle"/>
          </p:nvPr>
        </p:nvSpPr>
        <p:spPr/>
        <p:txBody>
          <a:bodyPr/>
          <a:lstStyle/>
          <a:p>
            <a:r>
              <a:rPr lang="en-US" dirty="0"/>
              <a:t>Wave Energy Converters </a:t>
            </a:r>
          </a:p>
        </p:txBody>
      </p:sp>
    </p:spTree>
    <p:extLst>
      <p:ext uri="{BB962C8B-B14F-4D97-AF65-F5344CB8AC3E}">
        <p14:creationId xmlns:p14="http://schemas.microsoft.com/office/powerpoint/2010/main" val="85234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CC9B-3CFA-4BC8-8E71-769582C4BA26}"/>
              </a:ext>
            </a:extLst>
          </p:cNvPr>
          <p:cNvSpPr>
            <a:spLocks noGrp="1"/>
          </p:cNvSpPr>
          <p:nvPr>
            <p:ph type="ctrTitle"/>
          </p:nvPr>
        </p:nvSpPr>
        <p:spPr>
          <a:xfrm>
            <a:off x="1524000" y="3045619"/>
            <a:ext cx="9144000" cy="766762"/>
          </a:xfrm>
        </p:spPr>
        <p:txBody>
          <a:bodyPr>
            <a:normAutofit fontScale="90000"/>
          </a:bodyPr>
          <a:lstStyle/>
          <a:p>
            <a:r>
              <a:rPr lang="en-US" dirty="0"/>
              <a:t>A Brief History of Sandia National Labs</a:t>
            </a:r>
          </a:p>
        </p:txBody>
      </p:sp>
    </p:spTree>
    <p:extLst>
      <p:ext uri="{BB962C8B-B14F-4D97-AF65-F5344CB8AC3E}">
        <p14:creationId xmlns:p14="http://schemas.microsoft.com/office/powerpoint/2010/main" val="2857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01B9-270E-4766-9AF1-9642EBCA20BB}"/>
              </a:ext>
            </a:extLst>
          </p:cNvPr>
          <p:cNvSpPr>
            <a:spLocks noGrp="1"/>
          </p:cNvSpPr>
          <p:nvPr>
            <p:ph type="title"/>
          </p:nvPr>
        </p:nvSpPr>
        <p:spPr/>
        <p:txBody>
          <a:bodyPr/>
          <a:lstStyle/>
          <a:p>
            <a:r>
              <a:rPr lang="en-US" dirty="0"/>
              <a:t>Wave Energy Converters		</a:t>
            </a:r>
          </a:p>
        </p:txBody>
      </p:sp>
      <p:sp>
        <p:nvSpPr>
          <p:cNvPr id="3" name="Content Placeholder 2">
            <a:extLst>
              <a:ext uri="{FF2B5EF4-FFF2-40B4-BE49-F238E27FC236}">
                <a16:creationId xmlns:a16="http://schemas.microsoft.com/office/drawing/2014/main" id="{448FBFBF-FE03-4FF4-B1A8-16DB2FDCDD67}"/>
              </a:ext>
            </a:extLst>
          </p:cNvPr>
          <p:cNvSpPr>
            <a:spLocks noGrp="1"/>
          </p:cNvSpPr>
          <p:nvPr>
            <p:ph idx="1"/>
          </p:nvPr>
        </p:nvSpPr>
        <p:spPr>
          <a:xfrm>
            <a:off x="5819547" y="1589846"/>
            <a:ext cx="6007324" cy="4422694"/>
          </a:xfrm>
        </p:spPr>
        <p:txBody>
          <a:bodyPr>
            <a:normAutofit lnSpcReduction="10000"/>
          </a:bodyPr>
          <a:lstStyle/>
          <a:p>
            <a:pPr marL="457200" indent="-457200">
              <a:buFont typeface="Arial" panose="020B0604020202020204" pitchFamily="34" charset="0"/>
              <a:buChar char="•"/>
            </a:pPr>
            <a:r>
              <a:rPr lang="en-US" dirty="0"/>
              <a:t>Today we will be demonstrating a Wave Energy Converter (WEC)</a:t>
            </a:r>
          </a:p>
          <a:p>
            <a:pPr marL="457200" indent="-457200">
              <a:buFont typeface="Arial" panose="020B0604020202020204" pitchFamily="34" charset="0"/>
              <a:buChar char="•"/>
            </a:pPr>
            <a:r>
              <a:rPr lang="en-US" dirty="0"/>
              <a:t>WECs convert the waves of the ocean into electricity. </a:t>
            </a:r>
          </a:p>
          <a:p>
            <a:pPr marL="457200" indent="-457200">
              <a:buFont typeface="Arial" panose="020B0604020202020204" pitchFamily="34" charset="0"/>
              <a:buChar char="•"/>
            </a:pPr>
            <a:r>
              <a:rPr lang="en-US" dirty="0"/>
              <a:t>WECs move up and down with the motion of the waves </a:t>
            </a:r>
          </a:p>
          <a:p>
            <a:pPr marL="457200" indent="-457200">
              <a:buFont typeface="Arial" panose="020B0604020202020204" pitchFamily="34" charset="0"/>
              <a:buChar char="•"/>
            </a:pPr>
            <a:r>
              <a:rPr lang="en-US" dirty="0"/>
              <a:t>As it moves up and down it spins a generator that converts the energy from the ocean waves into electricity. </a:t>
            </a:r>
          </a:p>
        </p:txBody>
      </p:sp>
      <p:sp>
        <p:nvSpPr>
          <p:cNvPr id="4" name="Date Placeholder 3">
            <a:extLst>
              <a:ext uri="{FF2B5EF4-FFF2-40B4-BE49-F238E27FC236}">
                <a16:creationId xmlns:a16="http://schemas.microsoft.com/office/drawing/2014/main" id="{DD64AF8E-B0FA-46E5-9AC0-5682E1DDC703}"/>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841C30EE-0B72-4CC5-B7D5-AA62C27AD1B1}"/>
              </a:ext>
            </a:extLst>
          </p:cNvPr>
          <p:cNvSpPr>
            <a:spLocks noGrp="1"/>
          </p:cNvSpPr>
          <p:nvPr>
            <p:ph type="sldNum" sz="quarter" idx="4"/>
          </p:nvPr>
        </p:nvSpPr>
        <p:spPr/>
        <p:txBody>
          <a:bodyPr/>
          <a:lstStyle/>
          <a:p>
            <a:pPr algn="ctr"/>
            <a:fld id="{2E94512F-4FCD-4B8F-9303-F99597583EE2}" type="slidenum">
              <a:rPr lang="en-US" smtClean="0"/>
              <a:pPr algn="ctr"/>
              <a:t>20</a:t>
            </a:fld>
            <a:endParaRPr lang="en-US" dirty="0"/>
          </a:p>
        </p:txBody>
      </p:sp>
      <p:pic>
        <p:nvPicPr>
          <p:cNvPr id="7" name="Picture 6">
            <a:extLst>
              <a:ext uri="{FF2B5EF4-FFF2-40B4-BE49-F238E27FC236}">
                <a16:creationId xmlns:a16="http://schemas.microsoft.com/office/drawing/2014/main" id="{907CA44E-76ED-45F2-B0DA-FCA49620BD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323" y="1225441"/>
            <a:ext cx="3515228" cy="5268154"/>
          </a:xfrm>
          <a:prstGeom prst="rect">
            <a:avLst/>
          </a:prstGeom>
        </p:spPr>
      </p:pic>
    </p:spTree>
    <p:extLst>
      <p:ext uri="{BB962C8B-B14F-4D97-AF65-F5344CB8AC3E}">
        <p14:creationId xmlns:p14="http://schemas.microsoft.com/office/powerpoint/2010/main" val="403462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DBE-A9AF-4328-98C0-EEDF865CC6BD}"/>
              </a:ext>
            </a:extLst>
          </p:cNvPr>
          <p:cNvSpPr>
            <a:spLocks noGrp="1"/>
          </p:cNvSpPr>
          <p:nvPr>
            <p:ph type="title"/>
          </p:nvPr>
        </p:nvSpPr>
        <p:spPr/>
        <p:txBody>
          <a:bodyPr/>
          <a:lstStyle/>
          <a:p>
            <a:r>
              <a:rPr lang="en-US" dirty="0"/>
              <a:t>Wave Energy Converters </a:t>
            </a:r>
          </a:p>
        </p:txBody>
      </p:sp>
      <p:sp>
        <p:nvSpPr>
          <p:cNvPr id="3" name="Content Placeholder 2">
            <a:extLst>
              <a:ext uri="{FF2B5EF4-FFF2-40B4-BE49-F238E27FC236}">
                <a16:creationId xmlns:a16="http://schemas.microsoft.com/office/drawing/2014/main" id="{39972E08-156F-4DFA-A0DC-A56B99820022}"/>
              </a:ext>
            </a:extLst>
          </p:cNvPr>
          <p:cNvSpPr>
            <a:spLocks noGrp="1"/>
          </p:cNvSpPr>
          <p:nvPr>
            <p:ph idx="1"/>
          </p:nvPr>
        </p:nvSpPr>
        <p:spPr>
          <a:xfrm>
            <a:off x="393476" y="1685925"/>
            <a:ext cx="6136864" cy="4422694"/>
          </a:xfrm>
        </p:spPr>
        <p:txBody>
          <a:bodyPr/>
          <a:lstStyle/>
          <a:p>
            <a:pPr marL="457200" indent="-457200">
              <a:buFont typeface="Arial" panose="020B0604020202020204" pitchFamily="34" charset="0"/>
              <a:buChar char="•"/>
            </a:pPr>
            <a:r>
              <a:rPr lang="en-US" dirty="0"/>
              <a:t>The amount of power produced by the WEC is dependent on: </a:t>
            </a:r>
          </a:p>
          <a:p>
            <a:pPr marL="1314450" lvl="1" indent="-514350">
              <a:buFont typeface="+mj-lt"/>
              <a:buAutoNum type="arabicPeriod"/>
            </a:pPr>
            <a:r>
              <a:rPr lang="en-US" dirty="0"/>
              <a:t>The size and shape of the waves. </a:t>
            </a:r>
          </a:p>
          <a:p>
            <a:pPr marL="1314450" lvl="1" indent="-514350">
              <a:buFont typeface="+mj-lt"/>
              <a:buAutoNum type="arabicPeriod"/>
            </a:pPr>
            <a:r>
              <a:rPr lang="en-US" dirty="0"/>
              <a:t>How the WEC responds to the waves. </a:t>
            </a:r>
          </a:p>
          <a:p>
            <a:pPr marL="457200" indent="-457200">
              <a:buFont typeface="Arial" panose="020B0604020202020204" pitchFamily="34" charset="0"/>
              <a:buChar char="•"/>
            </a:pPr>
            <a:r>
              <a:rPr lang="en-US" dirty="0"/>
              <a:t>Humans can’t control the waves in the ocean, so to generate more electricity from WECs Sandia is researching how WECs should respond to waves. </a:t>
            </a:r>
          </a:p>
        </p:txBody>
      </p:sp>
      <p:sp>
        <p:nvSpPr>
          <p:cNvPr id="4" name="Date Placeholder 3">
            <a:extLst>
              <a:ext uri="{FF2B5EF4-FFF2-40B4-BE49-F238E27FC236}">
                <a16:creationId xmlns:a16="http://schemas.microsoft.com/office/drawing/2014/main" id="{846C7688-299C-4029-B8F2-EB37CF1DA84C}"/>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98E79B08-3457-4947-8EF9-D6017F94B52A}"/>
              </a:ext>
            </a:extLst>
          </p:cNvPr>
          <p:cNvSpPr>
            <a:spLocks noGrp="1"/>
          </p:cNvSpPr>
          <p:nvPr>
            <p:ph type="sldNum" sz="quarter" idx="4"/>
          </p:nvPr>
        </p:nvSpPr>
        <p:spPr/>
        <p:txBody>
          <a:bodyPr/>
          <a:lstStyle/>
          <a:p>
            <a:pPr algn="ctr"/>
            <a:fld id="{2E94512F-4FCD-4B8F-9303-F99597583EE2}" type="slidenum">
              <a:rPr lang="en-US" smtClean="0"/>
              <a:pPr algn="ctr"/>
              <a:t>21</a:t>
            </a:fld>
            <a:endParaRPr lang="en-US" dirty="0"/>
          </a:p>
        </p:txBody>
      </p:sp>
      <p:pic>
        <p:nvPicPr>
          <p:cNvPr id="9" name="Picture 8">
            <a:extLst>
              <a:ext uri="{FF2B5EF4-FFF2-40B4-BE49-F238E27FC236}">
                <a16:creationId xmlns:a16="http://schemas.microsoft.com/office/drawing/2014/main" id="{937E5D83-8FDA-4134-964E-56576DF39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78188" y="2012577"/>
            <a:ext cx="4682134" cy="3124200"/>
          </a:xfrm>
          <a:prstGeom prst="rect">
            <a:avLst/>
          </a:prstGeom>
        </p:spPr>
      </p:pic>
    </p:spTree>
    <p:extLst>
      <p:ext uri="{BB962C8B-B14F-4D97-AF65-F5344CB8AC3E}">
        <p14:creationId xmlns:p14="http://schemas.microsoft.com/office/powerpoint/2010/main" val="353725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540E-46F7-4578-A1F3-BE2EE571109F}"/>
              </a:ext>
            </a:extLst>
          </p:cNvPr>
          <p:cNvSpPr>
            <a:spLocks noGrp="1"/>
          </p:cNvSpPr>
          <p:nvPr>
            <p:ph type="title"/>
          </p:nvPr>
        </p:nvSpPr>
        <p:spPr/>
        <p:txBody>
          <a:bodyPr/>
          <a:lstStyle/>
          <a:p>
            <a:r>
              <a:rPr lang="en-US" dirty="0"/>
              <a:t>Wave Energy Converters and Controls </a:t>
            </a:r>
          </a:p>
        </p:txBody>
      </p:sp>
      <p:pic>
        <p:nvPicPr>
          <p:cNvPr id="6" name="Online Media 5" title="Advances in WEC Dynamics and Controls">
            <a:hlinkClick r:id="" action="ppaction://media"/>
            <a:extLst>
              <a:ext uri="{FF2B5EF4-FFF2-40B4-BE49-F238E27FC236}">
                <a16:creationId xmlns:a16="http://schemas.microsoft.com/office/drawing/2014/main" id="{D09DD4C6-76D5-4AAD-B977-AF5FE0C96681}"/>
              </a:ext>
            </a:extLst>
          </p:cNvPr>
          <p:cNvPicPr>
            <a:picLocks noGrp="1" noRot="1" noChangeAspect="1"/>
          </p:cNvPicPr>
          <p:nvPr>
            <p:ph idx="1"/>
            <a:videoFile r:link="rId1"/>
          </p:nvPr>
        </p:nvPicPr>
        <p:blipFill>
          <a:blip r:embed="rId3"/>
          <a:stretch>
            <a:fillRect/>
          </a:stretch>
        </p:blipFill>
        <p:spPr>
          <a:xfrm>
            <a:off x="2197100" y="1685925"/>
            <a:ext cx="7827963" cy="4422775"/>
          </a:xfrm>
          <a:prstGeom prst="rect">
            <a:avLst/>
          </a:prstGeom>
        </p:spPr>
      </p:pic>
      <p:sp>
        <p:nvSpPr>
          <p:cNvPr id="4" name="Date Placeholder 3">
            <a:extLst>
              <a:ext uri="{FF2B5EF4-FFF2-40B4-BE49-F238E27FC236}">
                <a16:creationId xmlns:a16="http://schemas.microsoft.com/office/drawing/2014/main" id="{21CA2C4C-C7E1-4EC9-AF74-C3F0A7B3508E}"/>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63E83B2D-FE4E-4BAA-9AD8-F49B59CD9E8E}"/>
              </a:ext>
            </a:extLst>
          </p:cNvPr>
          <p:cNvSpPr>
            <a:spLocks noGrp="1"/>
          </p:cNvSpPr>
          <p:nvPr>
            <p:ph type="sldNum" sz="quarter" idx="4"/>
          </p:nvPr>
        </p:nvSpPr>
        <p:spPr/>
        <p:txBody>
          <a:bodyPr/>
          <a:lstStyle/>
          <a:p>
            <a:pPr algn="ctr"/>
            <a:fld id="{2E94512F-4FCD-4B8F-9303-F99597583EE2}" type="slidenum">
              <a:rPr lang="en-US" smtClean="0"/>
              <a:pPr algn="ctr"/>
              <a:t>22</a:t>
            </a:fld>
            <a:endParaRPr lang="en-US" dirty="0"/>
          </a:p>
        </p:txBody>
      </p:sp>
    </p:spTree>
    <p:extLst>
      <p:ext uri="{BB962C8B-B14F-4D97-AF65-F5344CB8AC3E}">
        <p14:creationId xmlns:p14="http://schemas.microsoft.com/office/powerpoint/2010/main" val="194400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FDD1-7D0A-4269-B72A-803218A54B8E}"/>
              </a:ext>
            </a:extLst>
          </p:cNvPr>
          <p:cNvSpPr>
            <a:spLocks noGrp="1"/>
          </p:cNvSpPr>
          <p:nvPr>
            <p:ph type="title"/>
          </p:nvPr>
        </p:nvSpPr>
        <p:spPr/>
        <p:txBody>
          <a:bodyPr/>
          <a:lstStyle/>
          <a:p>
            <a:r>
              <a:rPr lang="en-US" dirty="0"/>
              <a:t>Damping </a:t>
            </a:r>
          </a:p>
        </p:txBody>
      </p:sp>
      <p:sp>
        <p:nvSpPr>
          <p:cNvPr id="3" name="Content Placeholder 2">
            <a:extLst>
              <a:ext uri="{FF2B5EF4-FFF2-40B4-BE49-F238E27FC236}">
                <a16:creationId xmlns:a16="http://schemas.microsoft.com/office/drawing/2014/main" id="{90EB76E8-F49D-4661-95BE-89F126068CEE}"/>
              </a:ext>
            </a:extLst>
          </p:cNvPr>
          <p:cNvSpPr>
            <a:spLocks noGrp="1"/>
          </p:cNvSpPr>
          <p:nvPr>
            <p:ph idx="1"/>
          </p:nvPr>
        </p:nvSpPr>
        <p:spPr/>
        <p:txBody>
          <a:bodyPr/>
          <a:lstStyle/>
          <a:p>
            <a:pPr marL="457200" indent="-457200">
              <a:buFont typeface="Arial" panose="020B0604020202020204" pitchFamily="34" charset="0"/>
              <a:buChar char="•"/>
            </a:pPr>
            <a:r>
              <a:rPr lang="en-US" dirty="0"/>
              <a:t>To increase the amount of power generated by the WEC we dampen its response to waves. </a:t>
            </a:r>
          </a:p>
          <a:p>
            <a:pPr marL="457200" indent="-457200">
              <a:buFont typeface="Arial" panose="020B0604020202020204" pitchFamily="34" charset="0"/>
              <a:buChar char="•"/>
            </a:pPr>
            <a:r>
              <a:rPr lang="en-US" dirty="0"/>
              <a:t>Damping causes the WEC to resist its upward movement </a:t>
            </a:r>
          </a:p>
          <a:p>
            <a:pPr marL="457200" indent="-457200">
              <a:buFont typeface="Arial" panose="020B0604020202020204" pitchFamily="34" charset="0"/>
              <a:buChar char="•"/>
            </a:pPr>
            <a:r>
              <a:rPr lang="en-US" dirty="0"/>
              <a:t>The more we damp the WECs response the more power we can create </a:t>
            </a:r>
          </a:p>
          <a:p>
            <a:pPr marL="457200" indent="-457200">
              <a:buFont typeface="Arial" panose="020B0604020202020204" pitchFamily="34" charset="0"/>
              <a:buChar char="•"/>
            </a:pPr>
            <a:r>
              <a:rPr lang="en-US" dirty="0"/>
              <a:t>But be careful! If we damp the WEC too much it can stop moving all together </a:t>
            </a:r>
          </a:p>
        </p:txBody>
      </p:sp>
      <p:sp>
        <p:nvSpPr>
          <p:cNvPr id="4" name="Date Placeholder 3">
            <a:extLst>
              <a:ext uri="{FF2B5EF4-FFF2-40B4-BE49-F238E27FC236}">
                <a16:creationId xmlns:a16="http://schemas.microsoft.com/office/drawing/2014/main" id="{20884D2F-4336-4FC4-92A2-DCA3A8354161}"/>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88E8A929-94D3-46E5-9073-55572FCDFB93}"/>
              </a:ext>
            </a:extLst>
          </p:cNvPr>
          <p:cNvSpPr>
            <a:spLocks noGrp="1"/>
          </p:cNvSpPr>
          <p:nvPr>
            <p:ph type="sldNum" sz="quarter" idx="4"/>
          </p:nvPr>
        </p:nvSpPr>
        <p:spPr/>
        <p:txBody>
          <a:bodyPr/>
          <a:lstStyle/>
          <a:p>
            <a:pPr algn="ctr"/>
            <a:fld id="{2E94512F-4FCD-4B8F-9303-F99597583EE2}" type="slidenum">
              <a:rPr lang="en-US" smtClean="0"/>
              <a:pPr algn="ctr"/>
              <a:t>23</a:t>
            </a:fld>
            <a:endParaRPr lang="en-US" dirty="0"/>
          </a:p>
        </p:txBody>
      </p:sp>
    </p:spTree>
    <p:extLst>
      <p:ext uri="{BB962C8B-B14F-4D97-AF65-F5344CB8AC3E}">
        <p14:creationId xmlns:p14="http://schemas.microsoft.com/office/powerpoint/2010/main" val="122906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BEE3-D2CF-4111-98E3-E7839509D37F}"/>
              </a:ext>
            </a:extLst>
          </p:cNvPr>
          <p:cNvSpPr>
            <a:spLocks noGrp="1"/>
          </p:cNvSpPr>
          <p:nvPr>
            <p:ph type="title"/>
          </p:nvPr>
        </p:nvSpPr>
        <p:spPr/>
        <p:txBody>
          <a:bodyPr/>
          <a:lstStyle/>
          <a:p>
            <a:r>
              <a:rPr lang="en-US" dirty="0"/>
              <a:t>SIWEED Demonstration	</a:t>
            </a:r>
          </a:p>
        </p:txBody>
      </p:sp>
      <p:sp>
        <p:nvSpPr>
          <p:cNvPr id="3" name="Content Placeholder 2">
            <a:extLst>
              <a:ext uri="{FF2B5EF4-FFF2-40B4-BE49-F238E27FC236}">
                <a16:creationId xmlns:a16="http://schemas.microsoft.com/office/drawing/2014/main" id="{C2B1FAD9-994D-4F24-8CC9-F2055C63DDE7}"/>
              </a:ext>
            </a:extLst>
          </p:cNvPr>
          <p:cNvSpPr>
            <a:spLocks noGrp="1"/>
          </p:cNvSpPr>
          <p:nvPr>
            <p:ph idx="1"/>
          </p:nvPr>
        </p:nvSpPr>
        <p:spPr>
          <a:xfrm>
            <a:off x="393476" y="1685925"/>
            <a:ext cx="5702524" cy="4422694"/>
          </a:xfrm>
        </p:spPr>
        <p:txBody>
          <a:bodyPr/>
          <a:lstStyle/>
          <a:p>
            <a:pPr marL="457200" indent="-457200">
              <a:buFont typeface="Arial" panose="020B0604020202020204" pitchFamily="34" charset="0"/>
              <a:buChar char="•"/>
            </a:pPr>
            <a:r>
              <a:rPr lang="en-US" dirty="0"/>
              <a:t>The SIWEED demonstration allows you to change the dimensions of the waves as well as the controls of the Wave Energy Converter. </a:t>
            </a:r>
          </a:p>
          <a:p>
            <a:pPr marL="457200" indent="-457200">
              <a:buFont typeface="Arial" panose="020B0604020202020204" pitchFamily="34" charset="0"/>
              <a:buChar char="•"/>
            </a:pPr>
            <a:r>
              <a:rPr lang="en-US" dirty="0"/>
              <a:t>Try and optimize the amount of power so you can power all 4 quadrants of the town! </a:t>
            </a:r>
          </a:p>
        </p:txBody>
      </p:sp>
      <p:sp>
        <p:nvSpPr>
          <p:cNvPr id="4" name="Date Placeholder 3">
            <a:extLst>
              <a:ext uri="{FF2B5EF4-FFF2-40B4-BE49-F238E27FC236}">
                <a16:creationId xmlns:a16="http://schemas.microsoft.com/office/drawing/2014/main" id="{920FE754-0130-44DC-ABD7-AEC0DE8D8444}"/>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CA4024A4-3A5A-485E-A809-7C6883B3DC18}"/>
              </a:ext>
            </a:extLst>
          </p:cNvPr>
          <p:cNvSpPr>
            <a:spLocks noGrp="1"/>
          </p:cNvSpPr>
          <p:nvPr>
            <p:ph type="sldNum" sz="quarter" idx="4"/>
          </p:nvPr>
        </p:nvSpPr>
        <p:spPr/>
        <p:txBody>
          <a:bodyPr/>
          <a:lstStyle/>
          <a:p>
            <a:pPr algn="ctr"/>
            <a:fld id="{2E94512F-4FCD-4B8F-9303-F99597583EE2}" type="slidenum">
              <a:rPr lang="en-US" smtClean="0"/>
              <a:pPr algn="ctr"/>
              <a:t>24</a:t>
            </a:fld>
            <a:endParaRPr lang="en-US" dirty="0"/>
          </a:p>
        </p:txBody>
      </p:sp>
      <p:pic>
        <p:nvPicPr>
          <p:cNvPr id="13" name="Picture 12">
            <a:extLst>
              <a:ext uri="{FF2B5EF4-FFF2-40B4-BE49-F238E27FC236}">
                <a16:creationId xmlns:a16="http://schemas.microsoft.com/office/drawing/2014/main" id="{BD32D60C-A641-4885-9BFE-70A53970D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988" y="1685925"/>
            <a:ext cx="5340536" cy="4005402"/>
          </a:xfrm>
          <a:prstGeom prst="rect">
            <a:avLst/>
          </a:prstGeom>
        </p:spPr>
      </p:pic>
    </p:spTree>
    <p:extLst>
      <p:ext uri="{BB962C8B-B14F-4D97-AF65-F5344CB8AC3E}">
        <p14:creationId xmlns:p14="http://schemas.microsoft.com/office/powerpoint/2010/main" val="34878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387BD7-9508-0040-8BE7-58C5E1625E3D}"/>
              </a:ext>
            </a:extLst>
          </p:cNvPr>
          <p:cNvSpPr/>
          <p:nvPr/>
        </p:nvSpPr>
        <p:spPr>
          <a:xfrm>
            <a:off x="417255" y="5134833"/>
            <a:ext cx="11371520" cy="12454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Title 1">
            <a:extLst>
              <a:ext uri="{FF2B5EF4-FFF2-40B4-BE49-F238E27FC236}">
                <a16:creationId xmlns:a16="http://schemas.microsoft.com/office/drawing/2014/main" id="{F6560F92-75FD-E545-8DA0-A103CEE92E5D}"/>
              </a:ext>
            </a:extLst>
          </p:cNvPr>
          <p:cNvSpPr>
            <a:spLocks noGrp="1"/>
          </p:cNvSpPr>
          <p:nvPr>
            <p:ph type="title"/>
          </p:nvPr>
        </p:nvSpPr>
        <p:spPr>
          <a:xfrm>
            <a:off x="413534" y="365126"/>
            <a:ext cx="11375562" cy="973004"/>
          </a:xfrm>
        </p:spPr>
        <p:txBody>
          <a:bodyPr/>
          <a:lstStyle/>
          <a:p>
            <a:r>
              <a:rPr lang="en-US" dirty="0"/>
              <a:t>About the Sandia Blue Templates</a:t>
            </a:r>
          </a:p>
        </p:txBody>
      </p:sp>
      <p:sp>
        <p:nvSpPr>
          <p:cNvPr id="3" name="Content Placeholder 2">
            <a:extLst>
              <a:ext uri="{FF2B5EF4-FFF2-40B4-BE49-F238E27FC236}">
                <a16:creationId xmlns:a16="http://schemas.microsoft.com/office/drawing/2014/main" id="{9F147116-260A-D441-AFB2-AACB3F37D833}"/>
              </a:ext>
            </a:extLst>
          </p:cNvPr>
          <p:cNvSpPr>
            <a:spLocks noGrp="1"/>
          </p:cNvSpPr>
          <p:nvPr>
            <p:ph idx="1"/>
          </p:nvPr>
        </p:nvSpPr>
        <p:spPr>
          <a:xfrm>
            <a:off x="412750" y="1391451"/>
            <a:ext cx="11423650" cy="4422775"/>
          </a:xfrm>
        </p:spPr>
        <p:txBody>
          <a:bodyPr>
            <a:normAutofit/>
          </a:bodyPr>
          <a:lstStyle/>
          <a:p>
            <a:pPr>
              <a:lnSpc>
                <a:spcPct val="120000"/>
              </a:lnSpc>
            </a:pPr>
            <a:r>
              <a:rPr lang="en-US" sz="2000" dirty="0"/>
              <a:t>Create impactful presentations, reports, and visuals with Sandia branded PowerPoint templates.</a:t>
            </a:r>
          </a:p>
          <a:p>
            <a:r>
              <a:rPr lang="en-US" sz="2000" b="1" dirty="0">
                <a:latin typeface="+mj-lt"/>
              </a:rPr>
              <a:t>FEATURES</a:t>
            </a:r>
          </a:p>
          <a:p>
            <a:pPr marL="342900" indent="-342900">
              <a:buFont typeface="Wingdings" pitchFamily="2" charset="2"/>
              <a:buChar char="§"/>
            </a:pPr>
            <a:r>
              <a:rPr lang="en-US" sz="1800" dirty="0"/>
              <a:t>16:9 HD widescreen format</a:t>
            </a:r>
          </a:p>
          <a:p>
            <a:pPr marL="342900" indent="-342900">
              <a:buFont typeface="Wingdings" pitchFamily="2" charset="2"/>
              <a:buChar char="§"/>
            </a:pPr>
            <a:r>
              <a:rPr lang="en-US" sz="1800" dirty="0"/>
              <a:t>Embedded </a:t>
            </a:r>
            <a:r>
              <a:rPr lang="en-US" sz="1800" dirty="0">
                <a:hlinkClick r:id="rId2"/>
              </a:rPr>
              <a:t>Sandia font &amp; colors</a:t>
            </a:r>
            <a:endParaRPr lang="en-US" sz="1800" dirty="0"/>
          </a:p>
          <a:p>
            <a:pPr marL="342900" indent="-342900">
              <a:buFont typeface="Wingdings" pitchFamily="2" charset="2"/>
              <a:buChar char="§"/>
            </a:pPr>
            <a:r>
              <a:rPr lang="en-US" sz="1800" dirty="0"/>
              <a:t>Professional photo and text layouts available in the </a:t>
            </a:r>
            <a:r>
              <a:rPr lang="en-US" sz="1800" dirty="0">
                <a:hlinkClick r:id="rId3"/>
              </a:rPr>
              <a:t>Sample Layouts deck</a:t>
            </a:r>
            <a:endParaRPr lang="en-US" sz="1800" dirty="0"/>
          </a:p>
          <a:p>
            <a:pPr marL="342900" indent="-342900">
              <a:buFont typeface="Wingdings" pitchFamily="2" charset="2"/>
              <a:buChar char="§"/>
            </a:pPr>
            <a:r>
              <a:rPr lang="en-US" sz="1800" dirty="0"/>
              <a:t>Access fully editable charts, maps, and icons in the </a:t>
            </a:r>
            <a:r>
              <a:rPr lang="en-US" sz="1800" dirty="0">
                <a:hlinkClick r:id="rId3"/>
              </a:rPr>
              <a:t>PowerPoint Graphics Library</a:t>
            </a:r>
            <a:endParaRPr lang="en-US" sz="1800" dirty="0"/>
          </a:p>
          <a:p>
            <a:pPr marL="342900" indent="-342900">
              <a:buFont typeface="Wingdings" pitchFamily="2" charset="2"/>
              <a:buChar char="§"/>
            </a:pPr>
            <a:r>
              <a:rPr lang="en-US" sz="1800" dirty="0"/>
              <a:t>Easy to use placeholders crop photos without distortion </a:t>
            </a:r>
            <a:br>
              <a:rPr lang="en-US" sz="1800" dirty="0"/>
            </a:br>
            <a:r>
              <a:rPr lang="en-US" sz="1400" b="1" dirty="0"/>
              <a:t>Note: </a:t>
            </a:r>
            <a:r>
              <a:rPr lang="en-US" sz="1400" dirty="0"/>
              <a:t>To reduce file sizes, templates do not include Images. UUR photos can be accessed at Sandia’s </a:t>
            </a:r>
            <a:r>
              <a:rPr lang="en-US" sz="1400" dirty="0">
                <a:hlinkClick r:id="rId4"/>
              </a:rPr>
              <a:t>Flickr</a:t>
            </a:r>
            <a:r>
              <a:rPr lang="en-US" sz="1400" dirty="0"/>
              <a:t> page.</a:t>
            </a:r>
          </a:p>
          <a:p>
            <a:pPr marL="342900" indent="-342900">
              <a:buFont typeface="Wingdings" pitchFamily="2" charset="2"/>
              <a:buChar char="§"/>
            </a:pPr>
            <a:r>
              <a:rPr lang="en-US" sz="1800" dirty="0"/>
              <a:t>Before submitting to Sandia Review and Approval, ensure only the appropriate markings are applied to content slides and Slide Masters.</a:t>
            </a:r>
          </a:p>
        </p:txBody>
      </p:sp>
      <p:sp>
        <p:nvSpPr>
          <p:cNvPr id="4" name="Slide Number Placeholder 3">
            <a:extLst>
              <a:ext uri="{FF2B5EF4-FFF2-40B4-BE49-F238E27FC236}">
                <a16:creationId xmlns:a16="http://schemas.microsoft.com/office/drawing/2014/main" id="{D7C86685-A38A-3E4E-9745-6BD41C41342A}"/>
              </a:ext>
            </a:extLst>
          </p:cNvPr>
          <p:cNvSpPr>
            <a:spLocks noGrp="1"/>
          </p:cNvSpPr>
          <p:nvPr>
            <p:ph type="sldNum" sz="quarter" idx="4"/>
          </p:nvPr>
        </p:nvSpPr>
        <p:spPr>
          <a:xfrm>
            <a:off x="11826873" y="6493595"/>
            <a:ext cx="365128" cy="365125"/>
          </a:xfrm>
        </p:spPr>
        <p:txBody>
          <a:bodyPr/>
          <a:lstStyle/>
          <a:p>
            <a:fld id="{4FAB73BC-B049-4115-A692-8D63A059BFB8}" type="slidenum">
              <a:rPr lang="en-US" smtClean="0"/>
              <a:pPr/>
              <a:t>25</a:t>
            </a:fld>
            <a:endParaRPr lang="en-US" dirty="0"/>
          </a:p>
        </p:txBody>
      </p:sp>
      <p:sp>
        <p:nvSpPr>
          <p:cNvPr id="5" name="Rectangle 4">
            <a:extLst>
              <a:ext uri="{FF2B5EF4-FFF2-40B4-BE49-F238E27FC236}">
                <a16:creationId xmlns:a16="http://schemas.microsoft.com/office/drawing/2014/main" id="{6D5B5439-8A03-6245-AA5A-23E04B220950}"/>
              </a:ext>
            </a:extLst>
          </p:cNvPr>
          <p:cNvSpPr/>
          <p:nvPr/>
        </p:nvSpPr>
        <p:spPr>
          <a:xfrm>
            <a:off x="9950607" y="445978"/>
            <a:ext cx="1827859" cy="646331"/>
          </a:xfrm>
          <a:prstGeom prst="rect">
            <a:avLst/>
          </a:prstGeom>
        </p:spPr>
        <p:txBody>
          <a:bodyPr wrap="square">
            <a:spAutoFit/>
          </a:bodyPr>
          <a:lstStyle/>
          <a:p>
            <a:pPr marL="0" lvl="1" algn="r"/>
            <a:r>
              <a:rPr lang="en-US" sz="1200" dirty="0"/>
              <a:t>Browse additional design templates at </a:t>
            </a:r>
            <a:r>
              <a:rPr lang="en-US" sz="1200" dirty="0">
                <a:hlinkClick r:id="rId5"/>
              </a:rPr>
              <a:t>creative.sandia.gov</a:t>
            </a:r>
            <a:endParaRPr lang="en-US" sz="1200" dirty="0"/>
          </a:p>
        </p:txBody>
      </p:sp>
      <p:sp>
        <p:nvSpPr>
          <p:cNvPr id="6" name="Rectangle 5">
            <a:extLst>
              <a:ext uri="{FF2B5EF4-FFF2-40B4-BE49-F238E27FC236}">
                <a16:creationId xmlns:a16="http://schemas.microsoft.com/office/drawing/2014/main" id="{55B25A50-BD59-2F41-BD72-C8ADCF55779D}"/>
              </a:ext>
            </a:extLst>
          </p:cNvPr>
          <p:cNvSpPr/>
          <p:nvPr/>
        </p:nvSpPr>
        <p:spPr>
          <a:xfrm>
            <a:off x="10120638" y="92958"/>
            <a:ext cx="1657826" cy="384721"/>
          </a:xfrm>
          <a:prstGeom prst="rect">
            <a:avLst/>
          </a:prstGeom>
        </p:spPr>
        <p:txBody>
          <a:bodyPr wrap="none">
            <a:spAutoFit/>
          </a:bodyPr>
          <a:lstStyle/>
          <a:p>
            <a:pPr algn="r"/>
            <a:r>
              <a:rPr lang="en-US" sz="1900" b="1" dirty="0">
                <a:solidFill>
                  <a:schemeClr val="accent4"/>
                </a:solidFill>
                <a:latin typeface="Open Sans" panose="020B0606030504020204" pitchFamily="34" charset="0"/>
              </a:rPr>
              <a:t>Want more?</a:t>
            </a:r>
          </a:p>
        </p:txBody>
      </p:sp>
      <p:sp>
        <p:nvSpPr>
          <p:cNvPr id="7" name="Text Placeholder 21">
            <a:extLst>
              <a:ext uri="{FF2B5EF4-FFF2-40B4-BE49-F238E27FC236}">
                <a16:creationId xmlns:a16="http://schemas.microsoft.com/office/drawing/2014/main" id="{247F0BB0-FC24-EB4C-9313-FCE922F8A468}"/>
              </a:ext>
            </a:extLst>
          </p:cNvPr>
          <p:cNvSpPr txBox="1">
            <a:spLocks/>
          </p:cNvSpPr>
          <p:nvPr/>
        </p:nvSpPr>
        <p:spPr>
          <a:xfrm>
            <a:off x="655509" y="5134834"/>
            <a:ext cx="7286773" cy="1269340"/>
          </a:xfrm>
          <a:prstGeom prst="rect">
            <a:avLst/>
          </a:prstGeom>
        </p:spPr>
        <p:txBody>
          <a:bodyPr>
            <a:normAutofit lnSpcReduction="10000"/>
          </a:bodyPr>
          <a:lstStyle>
            <a:lvl1pPr marL="176213" indent="-176213" algn="l" defTabSz="914354"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29" indent="-182870" algn="l" defTabSz="914354" rtl="0" eaLnBrk="1" latinLnBrk="0" hangingPunct="1">
              <a:lnSpc>
                <a:spcPct val="100000"/>
              </a:lnSpc>
              <a:spcBef>
                <a:spcPts val="200"/>
              </a:spcBef>
              <a:spcAft>
                <a:spcPts val="400"/>
              </a:spcAft>
              <a:buClr>
                <a:schemeClr val="accent1"/>
              </a:buClr>
              <a:buFont typeface="Wingdings" pitchFamily="2" charset="2"/>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00" indent="-182870" algn="l" defTabSz="914354" rtl="0" eaLnBrk="1" latinLnBrk="0" hangingPunct="1">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771" indent="-182870" algn="l" defTabSz="914354" rtl="0" eaLnBrk="1" latinLnBrk="0" hangingPunct="1">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42" indent="-182870" algn="l" defTabSz="914354" rtl="0" eaLnBrk="1" latinLnBrk="0" hangingPunct="1">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l">
              <a:lnSpc>
                <a:spcPct val="150000"/>
              </a:lnSpc>
              <a:buNone/>
            </a:pPr>
            <a:r>
              <a:rPr lang="en-US" sz="1900" b="1" dirty="0">
                <a:solidFill>
                  <a:schemeClr val="accent4"/>
                </a:solidFill>
              </a:rPr>
              <a:t>Questions?</a:t>
            </a:r>
            <a:br>
              <a:rPr lang="en-US" dirty="0"/>
            </a:br>
            <a:r>
              <a:rPr lang="en-US" sz="1600" dirty="0">
                <a:latin typeface="+mn-lt"/>
              </a:rPr>
              <a:t>Get immediate support from Creative Services.</a:t>
            </a:r>
            <a:br>
              <a:rPr lang="en-US" sz="1600" dirty="0">
                <a:latin typeface="+mn-lt"/>
              </a:rPr>
            </a:br>
            <a:r>
              <a:rPr lang="en-US" sz="1600" b="1" dirty="0"/>
              <a:t>NM:  </a:t>
            </a:r>
            <a:r>
              <a:rPr lang="en-US" sz="1600" dirty="0">
                <a:latin typeface="+mn-lt"/>
              </a:rPr>
              <a:t>(505) 844-7167</a:t>
            </a:r>
            <a:r>
              <a:rPr lang="en-US" sz="1600" dirty="0"/>
              <a:t>   |   </a:t>
            </a:r>
            <a:r>
              <a:rPr lang="en-US" sz="1600" b="1" dirty="0"/>
              <a:t>CA: </a:t>
            </a:r>
            <a:r>
              <a:rPr lang="en-US" sz="1600" dirty="0">
                <a:latin typeface="+mn-lt"/>
              </a:rPr>
              <a:t>(925) 294-1010   </a:t>
            </a:r>
            <a:r>
              <a:rPr lang="en-US" sz="1600" dirty="0"/>
              <a:t>|    </a:t>
            </a:r>
            <a:r>
              <a:rPr lang="en-US" sz="1600" dirty="0">
                <a:solidFill>
                  <a:schemeClr val="accent1"/>
                </a:solidFill>
                <a:hlinkClick r:id="rId6">
                  <a:extLst>
                    <a:ext uri="{A12FA001-AC4F-418D-AE19-62706E023703}">
                      <ahyp:hlinkClr xmlns:ahyp="http://schemas.microsoft.com/office/drawing/2018/hyperlinkcolor" val="tx"/>
                    </a:ext>
                  </a:extLst>
                </a:hlinkClick>
              </a:rPr>
              <a:t>creative.sandia.gov</a:t>
            </a:r>
            <a:endParaRPr lang="en-US" sz="1600" dirty="0">
              <a:solidFill>
                <a:schemeClr val="accent1"/>
              </a:solidFill>
            </a:endParaRPr>
          </a:p>
          <a:p>
            <a:pPr algn="r"/>
            <a:endParaRPr lang="en-US" dirty="0"/>
          </a:p>
        </p:txBody>
      </p:sp>
      <p:sp>
        <p:nvSpPr>
          <p:cNvPr id="8" name="TextBox 7">
            <a:extLst>
              <a:ext uri="{FF2B5EF4-FFF2-40B4-BE49-F238E27FC236}">
                <a16:creationId xmlns:a16="http://schemas.microsoft.com/office/drawing/2014/main" id="{779BB127-CC47-F84E-BA70-0003875CB40D}"/>
              </a:ext>
            </a:extLst>
          </p:cNvPr>
          <p:cNvSpPr txBox="1"/>
          <p:nvPr/>
        </p:nvSpPr>
        <p:spPr>
          <a:xfrm>
            <a:off x="9875033" y="6134100"/>
            <a:ext cx="1711330" cy="246221"/>
          </a:xfrm>
          <a:prstGeom prst="rect">
            <a:avLst/>
          </a:prstGeom>
          <a:noFill/>
        </p:spPr>
        <p:txBody>
          <a:bodyPr wrap="square" rtlCol="0">
            <a:spAutoFit/>
          </a:bodyPr>
          <a:lstStyle/>
          <a:p>
            <a:pPr algn="r"/>
            <a:r>
              <a:rPr lang="en-US" sz="1000" i="1" dirty="0">
                <a:solidFill>
                  <a:schemeClr val="tx2"/>
                </a:solidFill>
              </a:rPr>
              <a:t>Revised 06.18.21</a:t>
            </a:r>
          </a:p>
        </p:txBody>
      </p:sp>
    </p:spTree>
    <p:extLst>
      <p:ext uri="{BB962C8B-B14F-4D97-AF65-F5344CB8AC3E}">
        <p14:creationId xmlns:p14="http://schemas.microsoft.com/office/powerpoint/2010/main" val="283367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63ECD5-E11F-479A-8B80-E4BE243A2AA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470426A-6BDA-44CB-A944-2C067DEFB80B}"/>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5E11517D-EE31-45E2-8992-40F8C27464B5}"/>
              </a:ext>
            </a:extLst>
          </p:cNvPr>
          <p:cNvSpPr>
            <a:spLocks noGrp="1"/>
          </p:cNvSpPr>
          <p:nvPr>
            <p:ph type="sldNum" sz="quarter" idx="4"/>
          </p:nvPr>
        </p:nvSpPr>
        <p:spPr/>
        <p:txBody>
          <a:bodyPr/>
          <a:lstStyle/>
          <a:p>
            <a:pPr algn="ctr"/>
            <a:fld id="{2E94512F-4FCD-4B8F-9303-F99597583EE2}" type="slidenum">
              <a:rPr lang="en-US" smtClean="0"/>
              <a:pPr algn="ctr"/>
              <a:t>3</a:t>
            </a:fld>
            <a:endParaRPr lang="en-US" dirty="0"/>
          </a:p>
        </p:txBody>
      </p:sp>
      <p:pic>
        <p:nvPicPr>
          <p:cNvPr id="6" name="Picture 5">
            <a:extLst>
              <a:ext uri="{FF2B5EF4-FFF2-40B4-BE49-F238E27FC236}">
                <a16:creationId xmlns:a16="http://schemas.microsoft.com/office/drawing/2014/main" id="{D07C2595-B201-4BC1-8263-E81945A36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4182" r="4182"/>
          <a:stretch/>
        </p:blipFill>
        <p:spPr>
          <a:xfrm>
            <a:off x="-6352" y="-12911"/>
            <a:ext cx="12221486" cy="6291945"/>
          </a:xfrm>
          <a:prstGeom prst="rect">
            <a:avLst/>
          </a:prstGeom>
        </p:spPr>
      </p:pic>
      <p:sp>
        <p:nvSpPr>
          <p:cNvPr id="8" name="Rectangle 6">
            <a:extLst>
              <a:ext uri="{FF2B5EF4-FFF2-40B4-BE49-F238E27FC236}">
                <a16:creationId xmlns:a16="http://schemas.microsoft.com/office/drawing/2014/main" id="{4ECFE8FA-738A-4746-9BD7-4D8D26CCCEFC}"/>
              </a:ext>
            </a:extLst>
          </p:cNvPr>
          <p:cNvSpPr/>
          <p:nvPr/>
        </p:nvSpPr>
        <p:spPr>
          <a:xfrm rot="10800000">
            <a:off x="-6350" y="566054"/>
            <a:ext cx="7931150" cy="3356587"/>
          </a:xfrm>
          <a:custGeom>
            <a:avLst/>
            <a:gdLst>
              <a:gd name="connsiteX0" fmla="*/ 0 w 12192000"/>
              <a:gd name="connsiteY0" fmla="*/ 0 h 3855938"/>
              <a:gd name="connsiteX1" fmla="*/ 12192000 w 12192000"/>
              <a:gd name="connsiteY1" fmla="*/ 0 h 3855938"/>
              <a:gd name="connsiteX2" fmla="*/ 12192000 w 12192000"/>
              <a:gd name="connsiteY2" fmla="*/ 3855938 h 3855938"/>
              <a:gd name="connsiteX3" fmla="*/ 0 w 12192000"/>
              <a:gd name="connsiteY3" fmla="*/ 3855938 h 3855938"/>
              <a:gd name="connsiteX4" fmla="*/ 0 w 12192000"/>
              <a:gd name="connsiteY4" fmla="*/ 0 h 3855938"/>
              <a:gd name="connsiteX0" fmla="*/ 0 w 12198350"/>
              <a:gd name="connsiteY0" fmla="*/ 0 h 3855938"/>
              <a:gd name="connsiteX1" fmla="*/ 12198350 w 12198350"/>
              <a:gd name="connsiteY1" fmla="*/ 3175 h 3855938"/>
              <a:gd name="connsiteX2" fmla="*/ 12192000 w 12198350"/>
              <a:gd name="connsiteY2" fmla="*/ 3855938 h 3855938"/>
              <a:gd name="connsiteX3" fmla="*/ 0 w 12198350"/>
              <a:gd name="connsiteY3" fmla="*/ 3855938 h 3855938"/>
              <a:gd name="connsiteX4" fmla="*/ 0 w 12198350"/>
              <a:gd name="connsiteY4" fmla="*/ 0 h 3855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3855938">
                <a:moveTo>
                  <a:pt x="0" y="0"/>
                </a:moveTo>
                <a:lnTo>
                  <a:pt x="12198350" y="3175"/>
                </a:lnTo>
                <a:cubicBezTo>
                  <a:pt x="12196233" y="1287429"/>
                  <a:pt x="12194117" y="2571684"/>
                  <a:pt x="12192000" y="3855938"/>
                </a:cubicBezTo>
                <a:lnTo>
                  <a:pt x="0" y="3855938"/>
                </a:lnTo>
                <a:lnTo>
                  <a:pt x="0" y="0"/>
                </a:lnTo>
                <a:close/>
              </a:path>
            </a:pathLst>
          </a:custGeom>
          <a:gradFill flip="none" rotWithShape="1">
            <a:gsLst>
              <a:gs pos="48000">
                <a:schemeClr val="tx1">
                  <a:alpha val="9000"/>
                </a:schemeClr>
              </a:gs>
              <a:gs pos="93000">
                <a:schemeClr val="bg1">
                  <a:alpha val="0"/>
                </a:schemeClr>
              </a:gs>
              <a:gs pos="0">
                <a:schemeClr val="tx1">
                  <a:alpha val="73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6">
            <a:extLst>
              <a:ext uri="{FF2B5EF4-FFF2-40B4-BE49-F238E27FC236}">
                <a16:creationId xmlns:a16="http://schemas.microsoft.com/office/drawing/2014/main" id="{F228EE38-A9E4-46C6-A282-99A0126F97AA}"/>
              </a:ext>
            </a:extLst>
          </p:cNvPr>
          <p:cNvSpPr/>
          <p:nvPr/>
        </p:nvSpPr>
        <p:spPr>
          <a:xfrm rot="10800000" flipV="1">
            <a:off x="-6350" y="1168029"/>
            <a:ext cx="12198350" cy="5369334"/>
          </a:xfrm>
          <a:custGeom>
            <a:avLst/>
            <a:gdLst>
              <a:gd name="connsiteX0" fmla="*/ 0 w 12192000"/>
              <a:gd name="connsiteY0" fmla="*/ 0 h 3855938"/>
              <a:gd name="connsiteX1" fmla="*/ 12192000 w 12192000"/>
              <a:gd name="connsiteY1" fmla="*/ 0 h 3855938"/>
              <a:gd name="connsiteX2" fmla="*/ 12192000 w 12192000"/>
              <a:gd name="connsiteY2" fmla="*/ 3855938 h 3855938"/>
              <a:gd name="connsiteX3" fmla="*/ 0 w 12192000"/>
              <a:gd name="connsiteY3" fmla="*/ 3855938 h 3855938"/>
              <a:gd name="connsiteX4" fmla="*/ 0 w 12192000"/>
              <a:gd name="connsiteY4" fmla="*/ 0 h 3855938"/>
              <a:gd name="connsiteX0" fmla="*/ 0 w 12198350"/>
              <a:gd name="connsiteY0" fmla="*/ 0 h 3855938"/>
              <a:gd name="connsiteX1" fmla="*/ 12198350 w 12198350"/>
              <a:gd name="connsiteY1" fmla="*/ 3175 h 3855938"/>
              <a:gd name="connsiteX2" fmla="*/ 12192000 w 12198350"/>
              <a:gd name="connsiteY2" fmla="*/ 3855938 h 3855938"/>
              <a:gd name="connsiteX3" fmla="*/ 0 w 12198350"/>
              <a:gd name="connsiteY3" fmla="*/ 3855938 h 3855938"/>
              <a:gd name="connsiteX4" fmla="*/ 0 w 12198350"/>
              <a:gd name="connsiteY4" fmla="*/ 0 h 3855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3855938">
                <a:moveTo>
                  <a:pt x="0" y="0"/>
                </a:moveTo>
                <a:lnTo>
                  <a:pt x="12198350" y="3175"/>
                </a:lnTo>
                <a:cubicBezTo>
                  <a:pt x="12196233" y="1287429"/>
                  <a:pt x="12194117" y="2571684"/>
                  <a:pt x="12192000" y="3855938"/>
                </a:cubicBezTo>
                <a:lnTo>
                  <a:pt x="0" y="3855938"/>
                </a:lnTo>
                <a:lnTo>
                  <a:pt x="0" y="0"/>
                </a:lnTo>
                <a:close/>
              </a:path>
            </a:pathLst>
          </a:custGeom>
          <a:gradFill flip="none" rotWithShape="1">
            <a:gsLst>
              <a:gs pos="48000">
                <a:schemeClr val="tx1">
                  <a:alpha val="9000"/>
                </a:schemeClr>
              </a:gs>
              <a:gs pos="93000">
                <a:schemeClr val="bg1">
                  <a:alpha val="0"/>
                </a:schemeClr>
              </a:gs>
              <a:gs pos="0">
                <a:schemeClr val="tx1">
                  <a:alpha val="73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8">
            <a:extLst>
              <a:ext uri="{FF2B5EF4-FFF2-40B4-BE49-F238E27FC236}">
                <a16:creationId xmlns:a16="http://schemas.microsoft.com/office/drawing/2014/main" id="{9F9560DF-977C-4E10-B1B4-6990E8CF1909}"/>
              </a:ext>
            </a:extLst>
          </p:cNvPr>
          <p:cNvSpPr/>
          <p:nvPr/>
        </p:nvSpPr>
        <p:spPr>
          <a:xfrm>
            <a:off x="-326247" y="553356"/>
            <a:ext cx="7299003" cy="6318212"/>
          </a:xfrm>
          <a:custGeom>
            <a:avLst/>
            <a:gdLst>
              <a:gd name="connsiteX0" fmla="*/ 0 w 4826000"/>
              <a:gd name="connsiteY0" fmla="*/ 0 h 3159760"/>
              <a:gd name="connsiteX1" fmla="*/ 2580640 w 4826000"/>
              <a:gd name="connsiteY1" fmla="*/ 0 h 3159760"/>
              <a:gd name="connsiteX2" fmla="*/ 4826000 w 4826000"/>
              <a:gd name="connsiteY2" fmla="*/ 3159760 h 3159760"/>
              <a:gd name="connsiteX3" fmla="*/ 0 w 4826000"/>
              <a:gd name="connsiteY3" fmla="*/ 3159760 h 3159760"/>
              <a:gd name="connsiteX4" fmla="*/ 0 w 4826000"/>
              <a:gd name="connsiteY4" fmla="*/ 0 h 3159760"/>
              <a:gd name="connsiteX0" fmla="*/ 0 w 4826000"/>
              <a:gd name="connsiteY0" fmla="*/ 0 h 3159760"/>
              <a:gd name="connsiteX1" fmla="*/ 3164257 w 4826000"/>
              <a:gd name="connsiteY1" fmla="*/ 8180 h 3159760"/>
              <a:gd name="connsiteX2" fmla="*/ 4826000 w 4826000"/>
              <a:gd name="connsiteY2" fmla="*/ 3159760 h 3159760"/>
              <a:gd name="connsiteX3" fmla="*/ 0 w 4826000"/>
              <a:gd name="connsiteY3" fmla="*/ 3159760 h 3159760"/>
              <a:gd name="connsiteX4" fmla="*/ 0 w 4826000"/>
              <a:gd name="connsiteY4" fmla="*/ 0 h 3159760"/>
              <a:gd name="connsiteX0" fmla="*/ 0 w 4826000"/>
              <a:gd name="connsiteY0" fmla="*/ 0 h 3159760"/>
              <a:gd name="connsiteX1" fmla="*/ 3164257 w 4826000"/>
              <a:gd name="connsiteY1" fmla="*/ 0 h 3159760"/>
              <a:gd name="connsiteX2" fmla="*/ 4826000 w 4826000"/>
              <a:gd name="connsiteY2" fmla="*/ 3159760 h 3159760"/>
              <a:gd name="connsiteX3" fmla="*/ 0 w 4826000"/>
              <a:gd name="connsiteY3" fmla="*/ 3159760 h 3159760"/>
              <a:gd name="connsiteX4" fmla="*/ 0 w 4826000"/>
              <a:gd name="connsiteY4" fmla="*/ 0 h 3159760"/>
              <a:gd name="connsiteX0" fmla="*/ 880056 w 4826000"/>
              <a:gd name="connsiteY0" fmla="*/ 0 h 3165601"/>
              <a:gd name="connsiteX1" fmla="*/ 3164257 w 4826000"/>
              <a:gd name="connsiteY1" fmla="*/ 5841 h 3165601"/>
              <a:gd name="connsiteX2" fmla="*/ 4826000 w 4826000"/>
              <a:gd name="connsiteY2" fmla="*/ 3165601 h 3165601"/>
              <a:gd name="connsiteX3" fmla="*/ 0 w 4826000"/>
              <a:gd name="connsiteY3" fmla="*/ 3165601 h 3165601"/>
              <a:gd name="connsiteX4" fmla="*/ 880056 w 4826000"/>
              <a:gd name="connsiteY4" fmla="*/ 0 h 3165601"/>
              <a:gd name="connsiteX0" fmla="*/ 6519 w 3952463"/>
              <a:gd name="connsiteY0" fmla="*/ 0 h 3171442"/>
              <a:gd name="connsiteX1" fmla="*/ 2290720 w 3952463"/>
              <a:gd name="connsiteY1" fmla="*/ 5841 h 3171442"/>
              <a:gd name="connsiteX2" fmla="*/ 3952463 w 3952463"/>
              <a:gd name="connsiteY2" fmla="*/ 3165601 h 3171442"/>
              <a:gd name="connsiteX3" fmla="*/ 0 w 3952463"/>
              <a:gd name="connsiteY3" fmla="*/ 3171442 h 3171442"/>
              <a:gd name="connsiteX4" fmla="*/ 6519 w 3952463"/>
              <a:gd name="connsiteY4" fmla="*/ 0 h 3171442"/>
              <a:gd name="connsiteX0" fmla="*/ 6519 w 3952463"/>
              <a:gd name="connsiteY0" fmla="*/ 0 h 3165601"/>
              <a:gd name="connsiteX1" fmla="*/ 2290720 w 3952463"/>
              <a:gd name="connsiteY1" fmla="*/ 0 h 3165601"/>
              <a:gd name="connsiteX2" fmla="*/ 3952463 w 3952463"/>
              <a:gd name="connsiteY2" fmla="*/ 3159760 h 3165601"/>
              <a:gd name="connsiteX3" fmla="*/ 0 w 3952463"/>
              <a:gd name="connsiteY3" fmla="*/ 3165601 h 3165601"/>
              <a:gd name="connsiteX4" fmla="*/ 6519 w 3952463"/>
              <a:gd name="connsiteY4" fmla="*/ 0 h 3165601"/>
              <a:gd name="connsiteX0" fmla="*/ 0 w 3956585"/>
              <a:gd name="connsiteY0" fmla="*/ 0 h 3165601"/>
              <a:gd name="connsiteX1" fmla="*/ 2294842 w 3956585"/>
              <a:gd name="connsiteY1" fmla="*/ 0 h 3165601"/>
              <a:gd name="connsiteX2" fmla="*/ 3956585 w 3956585"/>
              <a:gd name="connsiteY2" fmla="*/ 3159760 h 3165601"/>
              <a:gd name="connsiteX3" fmla="*/ 4122 w 3956585"/>
              <a:gd name="connsiteY3" fmla="*/ 3165601 h 3165601"/>
              <a:gd name="connsiteX4" fmla="*/ 0 w 3956585"/>
              <a:gd name="connsiteY4" fmla="*/ 0 h 3165601"/>
              <a:gd name="connsiteX0" fmla="*/ 116479 w 4073064"/>
              <a:gd name="connsiteY0" fmla="*/ 0 h 3165601"/>
              <a:gd name="connsiteX1" fmla="*/ 2411321 w 4073064"/>
              <a:gd name="connsiteY1" fmla="*/ 0 h 3165601"/>
              <a:gd name="connsiteX2" fmla="*/ 4073064 w 4073064"/>
              <a:gd name="connsiteY2" fmla="*/ 3159760 h 3165601"/>
              <a:gd name="connsiteX3" fmla="*/ 0 w 4073064"/>
              <a:gd name="connsiteY3" fmla="*/ 3165601 h 3165601"/>
              <a:gd name="connsiteX4" fmla="*/ 116479 w 4073064"/>
              <a:gd name="connsiteY4" fmla="*/ 0 h 3165601"/>
              <a:gd name="connsiteX0" fmla="*/ 0 w 4077186"/>
              <a:gd name="connsiteY0" fmla="*/ 0 h 3171977"/>
              <a:gd name="connsiteX1" fmla="*/ 2415443 w 4077186"/>
              <a:gd name="connsiteY1" fmla="*/ 6376 h 3171977"/>
              <a:gd name="connsiteX2" fmla="*/ 4077186 w 4077186"/>
              <a:gd name="connsiteY2" fmla="*/ 3166136 h 3171977"/>
              <a:gd name="connsiteX3" fmla="*/ 4122 w 4077186"/>
              <a:gd name="connsiteY3" fmla="*/ 3171977 h 3171977"/>
              <a:gd name="connsiteX4" fmla="*/ 0 w 4077186"/>
              <a:gd name="connsiteY4" fmla="*/ 0 h 317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186" h="3171977">
                <a:moveTo>
                  <a:pt x="0" y="0"/>
                </a:moveTo>
                <a:lnTo>
                  <a:pt x="2415443" y="6376"/>
                </a:lnTo>
                <a:lnTo>
                  <a:pt x="4077186" y="3166136"/>
                </a:lnTo>
                <a:lnTo>
                  <a:pt x="4122" y="3171977"/>
                </a:lnTo>
                <a:lnTo>
                  <a:pt x="0" y="0"/>
                </a:lnTo>
                <a:close/>
              </a:path>
            </a:pathLst>
          </a:custGeom>
          <a:gradFill>
            <a:gsLst>
              <a:gs pos="54000">
                <a:schemeClr val="accent6">
                  <a:lumMod val="50000"/>
                  <a:alpha val="60000"/>
                </a:schemeClr>
              </a:gs>
              <a:gs pos="100000">
                <a:schemeClr val="accent6">
                  <a:lumMod val="50000"/>
                  <a:alpha val="21000"/>
                </a:schemeClr>
              </a:gs>
              <a:gs pos="0">
                <a:schemeClr val="accent6">
                  <a:lumMod val="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8B6CE00D-A81E-4212-BAE9-B10051706840}"/>
              </a:ext>
            </a:extLst>
          </p:cNvPr>
          <p:cNvSpPr txBox="1">
            <a:spLocks/>
          </p:cNvSpPr>
          <p:nvPr/>
        </p:nvSpPr>
        <p:spPr>
          <a:xfrm>
            <a:off x="730922" y="597804"/>
            <a:ext cx="10058400" cy="570225"/>
          </a:xfrm>
          <a:prstGeom prst="rect">
            <a:avLst/>
          </a:prstGeom>
        </p:spPr>
        <p:txBody>
          <a:bodyPr vert="horz" lIns="0" tIns="0" rIns="0" bIns="0" rtlCol="0" anchor="ctr">
            <a:normAutofit fontScale="70000" lnSpcReduction="20000"/>
          </a:bodyPr>
          <a:lstStyle>
            <a:lvl1pPr marL="0"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solidFill>
                  <a:schemeClr val="bg1"/>
                </a:solidFill>
              </a:rPr>
              <a:t>SANDIA’S HISTORY IS TRACED TO THE MANHATTAN PROJECT</a:t>
            </a:r>
            <a:endParaRPr lang="en-US" dirty="0">
              <a:solidFill>
                <a:schemeClr val="bg1"/>
              </a:solidFill>
            </a:endParaRPr>
          </a:p>
        </p:txBody>
      </p:sp>
      <p:sp>
        <p:nvSpPr>
          <p:cNvPr id="12" name="Slide Number Placeholder 3">
            <a:extLst>
              <a:ext uri="{FF2B5EF4-FFF2-40B4-BE49-F238E27FC236}">
                <a16:creationId xmlns:a16="http://schemas.microsoft.com/office/drawing/2014/main" id="{5393B336-BE15-4EA8-8C28-71EC7DD776CE}"/>
              </a:ext>
            </a:extLst>
          </p:cNvPr>
          <p:cNvSpPr txBox="1">
            <a:spLocks/>
          </p:cNvSpPr>
          <p:nvPr/>
        </p:nvSpPr>
        <p:spPr>
          <a:xfrm>
            <a:off x="11556116" y="54053"/>
            <a:ext cx="439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3" name="Picture 12">
            <a:extLst>
              <a:ext uri="{FF2B5EF4-FFF2-40B4-BE49-F238E27FC236}">
                <a16:creationId xmlns:a16="http://schemas.microsoft.com/office/drawing/2014/main" id="{CE2F57A5-904A-4DBE-8793-6AEE5A19BE97}"/>
              </a:ext>
            </a:extLst>
          </p:cNvPr>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a:ext>
            </a:extLst>
          </a:blip>
          <a:srcRect/>
          <a:stretch/>
        </p:blipFill>
        <p:spPr>
          <a:xfrm>
            <a:off x="1905023" y="1377840"/>
            <a:ext cx="3214252" cy="4174300"/>
          </a:xfrm>
          <a:prstGeom prst="rect">
            <a:avLst/>
          </a:prstGeom>
          <a:effectLst>
            <a:outerShdw blurRad="50800" dist="38100" dir="2700000" algn="tl" rotWithShape="0">
              <a:prstClr val="black">
                <a:alpha val="40000"/>
              </a:prstClr>
            </a:outerShdw>
            <a:softEdge rad="0"/>
          </a:effectLst>
        </p:spPr>
      </p:pic>
      <p:pic>
        <p:nvPicPr>
          <p:cNvPr id="14" name="Picture 13" descr="truman.png">
            <a:extLst>
              <a:ext uri="{FF2B5EF4-FFF2-40B4-BE49-F238E27FC236}">
                <a16:creationId xmlns:a16="http://schemas.microsoft.com/office/drawing/2014/main" id="{66205C92-A085-431B-93B2-A62752AF8A7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9484" y="3251773"/>
            <a:ext cx="2838302" cy="3859208"/>
          </a:xfrm>
          <a:prstGeom prst="rect">
            <a:avLst/>
          </a:prstGeom>
        </p:spPr>
      </p:pic>
      <p:pic>
        <p:nvPicPr>
          <p:cNvPr id="15" name="Picture 14" descr="AT&amp;T_1939_logo_a copy.png">
            <a:extLst>
              <a:ext uri="{FF2B5EF4-FFF2-40B4-BE49-F238E27FC236}">
                <a16:creationId xmlns:a16="http://schemas.microsoft.com/office/drawing/2014/main" id="{FA062B61-3D88-44FE-835A-53619FCF0572}"/>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094960" y="5617302"/>
            <a:ext cx="875738" cy="889117"/>
          </a:xfrm>
          <a:prstGeom prst="rect">
            <a:avLst/>
          </a:prstGeom>
        </p:spPr>
      </p:pic>
      <p:sp>
        <p:nvSpPr>
          <p:cNvPr id="16" name="Freeform 19">
            <a:extLst>
              <a:ext uri="{FF2B5EF4-FFF2-40B4-BE49-F238E27FC236}">
                <a16:creationId xmlns:a16="http://schemas.microsoft.com/office/drawing/2014/main" id="{C093600E-5BA1-4CC2-B22B-C7C1FF5A5F1F}"/>
              </a:ext>
            </a:extLst>
          </p:cNvPr>
          <p:cNvSpPr/>
          <p:nvPr/>
        </p:nvSpPr>
        <p:spPr>
          <a:xfrm rot="10800000">
            <a:off x="5253969" y="4131452"/>
            <a:ext cx="5748031" cy="2339127"/>
          </a:xfrm>
          <a:custGeom>
            <a:avLst/>
            <a:gdLst>
              <a:gd name="connsiteX0" fmla="*/ 0 w 4826000"/>
              <a:gd name="connsiteY0" fmla="*/ 0 h 3159760"/>
              <a:gd name="connsiteX1" fmla="*/ 2580640 w 4826000"/>
              <a:gd name="connsiteY1" fmla="*/ 0 h 3159760"/>
              <a:gd name="connsiteX2" fmla="*/ 4826000 w 4826000"/>
              <a:gd name="connsiteY2" fmla="*/ 3159760 h 3159760"/>
              <a:gd name="connsiteX3" fmla="*/ 0 w 4826000"/>
              <a:gd name="connsiteY3" fmla="*/ 3159760 h 3159760"/>
              <a:gd name="connsiteX4" fmla="*/ 0 w 4826000"/>
              <a:gd name="connsiteY4" fmla="*/ 0 h 3159760"/>
              <a:gd name="connsiteX0" fmla="*/ 0 w 4826000"/>
              <a:gd name="connsiteY0" fmla="*/ 0 h 3159760"/>
              <a:gd name="connsiteX1" fmla="*/ 3164257 w 4826000"/>
              <a:gd name="connsiteY1" fmla="*/ 8180 h 3159760"/>
              <a:gd name="connsiteX2" fmla="*/ 4826000 w 4826000"/>
              <a:gd name="connsiteY2" fmla="*/ 3159760 h 3159760"/>
              <a:gd name="connsiteX3" fmla="*/ 0 w 4826000"/>
              <a:gd name="connsiteY3" fmla="*/ 3159760 h 3159760"/>
              <a:gd name="connsiteX4" fmla="*/ 0 w 4826000"/>
              <a:gd name="connsiteY4" fmla="*/ 0 h 3159760"/>
              <a:gd name="connsiteX0" fmla="*/ 0 w 4826000"/>
              <a:gd name="connsiteY0" fmla="*/ 0 h 3159760"/>
              <a:gd name="connsiteX1" fmla="*/ 3164257 w 4826000"/>
              <a:gd name="connsiteY1" fmla="*/ 0 h 3159760"/>
              <a:gd name="connsiteX2" fmla="*/ 4826000 w 4826000"/>
              <a:gd name="connsiteY2" fmla="*/ 3159760 h 3159760"/>
              <a:gd name="connsiteX3" fmla="*/ 0 w 4826000"/>
              <a:gd name="connsiteY3" fmla="*/ 3159760 h 3159760"/>
              <a:gd name="connsiteX4" fmla="*/ 0 w 4826000"/>
              <a:gd name="connsiteY4" fmla="*/ 0 h 3159760"/>
              <a:gd name="connsiteX0" fmla="*/ 0 w 13587072"/>
              <a:gd name="connsiteY0" fmla="*/ 0 h 3199110"/>
              <a:gd name="connsiteX1" fmla="*/ 11925329 w 13587072"/>
              <a:gd name="connsiteY1" fmla="*/ 39350 h 3199110"/>
              <a:gd name="connsiteX2" fmla="*/ 13587072 w 13587072"/>
              <a:gd name="connsiteY2" fmla="*/ 3199110 h 3199110"/>
              <a:gd name="connsiteX3" fmla="*/ 8761072 w 13587072"/>
              <a:gd name="connsiteY3" fmla="*/ 3199110 h 3199110"/>
              <a:gd name="connsiteX4" fmla="*/ 0 w 13587072"/>
              <a:gd name="connsiteY4" fmla="*/ 0 h 3199110"/>
              <a:gd name="connsiteX0" fmla="*/ 0 w 13587072"/>
              <a:gd name="connsiteY0" fmla="*/ 0 h 3277811"/>
              <a:gd name="connsiteX1" fmla="*/ 11925329 w 13587072"/>
              <a:gd name="connsiteY1" fmla="*/ 39350 h 3277811"/>
              <a:gd name="connsiteX2" fmla="*/ 13587072 w 13587072"/>
              <a:gd name="connsiteY2" fmla="*/ 3199110 h 3277811"/>
              <a:gd name="connsiteX3" fmla="*/ 0 w 13587072"/>
              <a:gd name="connsiteY3" fmla="*/ 3277811 h 3277811"/>
              <a:gd name="connsiteX4" fmla="*/ 0 w 13587072"/>
              <a:gd name="connsiteY4" fmla="*/ 0 h 3277811"/>
              <a:gd name="connsiteX0" fmla="*/ 0 w 13587072"/>
              <a:gd name="connsiteY0" fmla="*/ 0 h 3256824"/>
              <a:gd name="connsiteX1" fmla="*/ 11925329 w 13587072"/>
              <a:gd name="connsiteY1" fmla="*/ 39350 h 3256824"/>
              <a:gd name="connsiteX2" fmla="*/ 13587072 w 13587072"/>
              <a:gd name="connsiteY2" fmla="*/ 3199110 h 3256824"/>
              <a:gd name="connsiteX3" fmla="*/ 0 w 13587072"/>
              <a:gd name="connsiteY3" fmla="*/ 3256824 h 3256824"/>
              <a:gd name="connsiteX4" fmla="*/ 0 w 13587072"/>
              <a:gd name="connsiteY4" fmla="*/ 0 h 3256824"/>
              <a:gd name="connsiteX0" fmla="*/ 0 w 13587072"/>
              <a:gd name="connsiteY0" fmla="*/ 0 h 3225344"/>
              <a:gd name="connsiteX1" fmla="*/ 11925329 w 13587072"/>
              <a:gd name="connsiteY1" fmla="*/ 7870 h 3225344"/>
              <a:gd name="connsiteX2" fmla="*/ 13587072 w 13587072"/>
              <a:gd name="connsiteY2" fmla="*/ 3167630 h 3225344"/>
              <a:gd name="connsiteX3" fmla="*/ 0 w 13587072"/>
              <a:gd name="connsiteY3" fmla="*/ 3225344 h 3225344"/>
              <a:gd name="connsiteX4" fmla="*/ 0 w 13587072"/>
              <a:gd name="connsiteY4" fmla="*/ 0 h 3225344"/>
              <a:gd name="connsiteX0" fmla="*/ 4031182 w 17618254"/>
              <a:gd name="connsiteY0" fmla="*/ 0 h 3167629"/>
              <a:gd name="connsiteX1" fmla="*/ 15956511 w 17618254"/>
              <a:gd name="connsiteY1" fmla="*/ 7870 h 3167629"/>
              <a:gd name="connsiteX2" fmla="*/ 17618254 w 17618254"/>
              <a:gd name="connsiteY2" fmla="*/ 3167630 h 3167629"/>
              <a:gd name="connsiteX3" fmla="*/ 0 w 17618254"/>
              <a:gd name="connsiteY3" fmla="*/ 3157190 h 3167629"/>
              <a:gd name="connsiteX4" fmla="*/ 4031182 w 17618254"/>
              <a:gd name="connsiteY4" fmla="*/ 0 h 3167629"/>
              <a:gd name="connsiteX0" fmla="*/ 25356 w 17618254"/>
              <a:gd name="connsiteY0" fmla="*/ 0 h 3190348"/>
              <a:gd name="connsiteX1" fmla="*/ 15956511 w 17618254"/>
              <a:gd name="connsiteY1" fmla="*/ 30589 h 3190348"/>
              <a:gd name="connsiteX2" fmla="*/ 17618254 w 17618254"/>
              <a:gd name="connsiteY2" fmla="*/ 3190349 h 3190348"/>
              <a:gd name="connsiteX3" fmla="*/ 0 w 17618254"/>
              <a:gd name="connsiteY3" fmla="*/ 3179909 h 3190348"/>
              <a:gd name="connsiteX4" fmla="*/ 25356 w 17618254"/>
              <a:gd name="connsiteY4" fmla="*/ 0 h 3190348"/>
              <a:gd name="connsiteX0" fmla="*/ 25356 w 17618254"/>
              <a:gd name="connsiteY0" fmla="*/ 14848 h 3159759"/>
              <a:gd name="connsiteX1" fmla="*/ 15956511 w 17618254"/>
              <a:gd name="connsiteY1" fmla="*/ 0 h 3159759"/>
              <a:gd name="connsiteX2" fmla="*/ 17618254 w 17618254"/>
              <a:gd name="connsiteY2" fmla="*/ 3159760 h 3159759"/>
              <a:gd name="connsiteX3" fmla="*/ 0 w 17618254"/>
              <a:gd name="connsiteY3" fmla="*/ 3149320 h 3159759"/>
              <a:gd name="connsiteX4" fmla="*/ 25356 w 17618254"/>
              <a:gd name="connsiteY4" fmla="*/ 14848 h 3159759"/>
              <a:gd name="connsiteX0" fmla="*/ 0 w 17592898"/>
              <a:gd name="connsiteY0" fmla="*/ 14848 h 3159760"/>
              <a:gd name="connsiteX1" fmla="*/ 15931155 w 17592898"/>
              <a:gd name="connsiteY1" fmla="*/ 0 h 3159760"/>
              <a:gd name="connsiteX2" fmla="*/ 17592898 w 17592898"/>
              <a:gd name="connsiteY2" fmla="*/ 3159760 h 3159760"/>
              <a:gd name="connsiteX3" fmla="*/ 6342620 w 17592898"/>
              <a:gd name="connsiteY3" fmla="*/ 3149320 h 3159760"/>
              <a:gd name="connsiteX4" fmla="*/ 0 w 17592898"/>
              <a:gd name="connsiteY4" fmla="*/ 14848 h 3159760"/>
              <a:gd name="connsiteX0" fmla="*/ 0 w 11306562"/>
              <a:gd name="connsiteY0" fmla="*/ 14848 h 3159760"/>
              <a:gd name="connsiteX1" fmla="*/ 9644819 w 11306562"/>
              <a:gd name="connsiteY1" fmla="*/ 0 h 3159760"/>
              <a:gd name="connsiteX2" fmla="*/ 11306562 w 11306562"/>
              <a:gd name="connsiteY2" fmla="*/ 3159760 h 3159760"/>
              <a:gd name="connsiteX3" fmla="*/ 56284 w 11306562"/>
              <a:gd name="connsiteY3" fmla="*/ 3149320 h 3159760"/>
              <a:gd name="connsiteX4" fmla="*/ 0 w 11306562"/>
              <a:gd name="connsiteY4" fmla="*/ 14848 h 3159760"/>
              <a:gd name="connsiteX0" fmla="*/ 0 w 11306562"/>
              <a:gd name="connsiteY0" fmla="*/ 14848 h 3164662"/>
              <a:gd name="connsiteX1" fmla="*/ 9644819 w 11306562"/>
              <a:gd name="connsiteY1" fmla="*/ 0 h 3164662"/>
              <a:gd name="connsiteX2" fmla="*/ 11306562 w 11306562"/>
              <a:gd name="connsiteY2" fmla="*/ 3159760 h 3164662"/>
              <a:gd name="connsiteX3" fmla="*/ 1614274 w 11306562"/>
              <a:gd name="connsiteY3" fmla="*/ 3164662 h 3164662"/>
              <a:gd name="connsiteX4" fmla="*/ 0 w 11306562"/>
              <a:gd name="connsiteY4" fmla="*/ 14848 h 3164662"/>
              <a:gd name="connsiteX0" fmla="*/ 12198 w 9692288"/>
              <a:gd name="connsiteY0" fmla="*/ 14848 h 3164662"/>
              <a:gd name="connsiteX1" fmla="*/ 8030545 w 9692288"/>
              <a:gd name="connsiteY1" fmla="*/ 0 h 3164662"/>
              <a:gd name="connsiteX2" fmla="*/ 9692288 w 9692288"/>
              <a:gd name="connsiteY2" fmla="*/ 3159760 h 3164662"/>
              <a:gd name="connsiteX3" fmla="*/ 0 w 9692288"/>
              <a:gd name="connsiteY3" fmla="*/ 3164662 h 3164662"/>
              <a:gd name="connsiteX4" fmla="*/ 12198 w 9692288"/>
              <a:gd name="connsiteY4" fmla="*/ 14848 h 3164662"/>
              <a:gd name="connsiteX0" fmla="*/ 1025747 w 9692288"/>
              <a:gd name="connsiteY0" fmla="*/ 2575 h 3164662"/>
              <a:gd name="connsiteX1" fmla="*/ 8030545 w 9692288"/>
              <a:gd name="connsiteY1" fmla="*/ 0 h 3164662"/>
              <a:gd name="connsiteX2" fmla="*/ 9692288 w 9692288"/>
              <a:gd name="connsiteY2" fmla="*/ 3159760 h 3164662"/>
              <a:gd name="connsiteX3" fmla="*/ 0 w 9692288"/>
              <a:gd name="connsiteY3" fmla="*/ 3164662 h 3164662"/>
              <a:gd name="connsiteX4" fmla="*/ 1025747 w 9692288"/>
              <a:gd name="connsiteY4" fmla="*/ 2575 h 3164662"/>
              <a:gd name="connsiteX0" fmla="*/ 12198 w 8678739"/>
              <a:gd name="connsiteY0" fmla="*/ 2575 h 3164662"/>
              <a:gd name="connsiteX1" fmla="*/ 7016996 w 8678739"/>
              <a:gd name="connsiteY1" fmla="*/ 0 h 3164662"/>
              <a:gd name="connsiteX2" fmla="*/ 8678739 w 8678739"/>
              <a:gd name="connsiteY2" fmla="*/ 3159760 h 3164662"/>
              <a:gd name="connsiteX3" fmla="*/ 0 w 8678739"/>
              <a:gd name="connsiteY3" fmla="*/ 3164662 h 3164662"/>
              <a:gd name="connsiteX4" fmla="*/ 12198 w 8678739"/>
              <a:gd name="connsiteY4" fmla="*/ 2575 h 316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8739" h="3164662">
                <a:moveTo>
                  <a:pt x="12198" y="2575"/>
                </a:moveTo>
                <a:lnTo>
                  <a:pt x="7016996" y="0"/>
                </a:lnTo>
                <a:lnTo>
                  <a:pt x="8678739" y="3159760"/>
                </a:lnTo>
                <a:lnTo>
                  <a:pt x="0" y="3164662"/>
                </a:lnTo>
                <a:lnTo>
                  <a:pt x="12198" y="2575"/>
                </a:lnTo>
                <a:close/>
              </a:path>
            </a:pathLst>
          </a:custGeom>
          <a:gradFill flip="none" rotWithShape="1">
            <a:gsLst>
              <a:gs pos="54000">
                <a:schemeClr val="accent3">
                  <a:alpha val="68000"/>
                </a:schemeClr>
              </a:gs>
              <a:gs pos="99000">
                <a:schemeClr val="accent3">
                  <a:lumMod val="74000"/>
                  <a:alpha val="87000"/>
                </a:schemeClr>
              </a:gs>
              <a:gs pos="0">
                <a:schemeClr val="accent3">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513AB62B-3162-4C44-B903-E1C4244EFD8C}"/>
              </a:ext>
            </a:extLst>
          </p:cNvPr>
          <p:cNvSpPr txBox="1">
            <a:spLocks/>
          </p:cNvSpPr>
          <p:nvPr/>
        </p:nvSpPr>
        <p:spPr>
          <a:xfrm>
            <a:off x="6498741" y="4268809"/>
            <a:ext cx="6882599" cy="2201772"/>
          </a:xfrm>
          <a:prstGeom prst="rect">
            <a:avLst/>
          </a:prstGeom>
          <a:effectLst>
            <a:outerShdw blurRad="50800" dist="38100" dir="2700000" algn="tl" rotWithShape="0">
              <a:prstClr val="black"/>
            </a:outerShdw>
          </a:effectLst>
        </p:spPr>
        <p:txBody>
          <a:bodyPr vert="horz" lIns="0" tIns="0" rIns="0" bIns="0" rtlCol="0">
            <a:noAutofit/>
          </a:bodyPr>
          <a:lstStyle>
            <a:lvl1pPr marL="0" indent="0" algn="l" defTabSz="914400" rtl="0" eaLnBrk="1" latinLnBrk="0" hangingPunct="1">
              <a:lnSpc>
                <a:spcPct val="100000"/>
              </a:lnSpc>
              <a:spcBef>
                <a:spcPts val="1000"/>
              </a:spcBef>
              <a:buClr>
                <a:schemeClr val="accent1"/>
              </a:buClr>
              <a:buFontTx/>
              <a:buNone/>
              <a:defRPr sz="2800" b="0" i="0" kern="1200">
                <a:solidFill>
                  <a:schemeClr val="tx2"/>
                </a:solidFill>
                <a:latin typeface="+mn-lt"/>
                <a:ea typeface="Open Sans" panose="020B0606030504020204" pitchFamily="34" charset="0"/>
                <a:cs typeface="Open Sans" panose="020B0606030504020204" pitchFamily="34" charset="0"/>
              </a:defRPr>
            </a:lvl1pPr>
            <a:lvl2pPr marL="800100" indent="-342900" algn="l" defTabSz="914400" rtl="0" eaLnBrk="1" latinLnBrk="0" hangingPunct="1">
              <a:lnSpc>
                <a:spcPct val="100000"/>
              </a:lnSpc>
              <a:spcBef>
                <a:spcPts val="500"/>
              </a:spcBef>
              <a:buClr>
                <a:schemeClr val="accent1"/>
              </a:buClr>
              <a:buFont typeface="Wingdings" pitchFamily="2" charset="2"/>
              <a:buChar char="§"/>
              <a:defRPr sz="2400" kern="1200">
                <a:solidFill>
                  <a:schemeClr val="tx2"/>
                </a:solidFill>
                <a:latin typeface="+mn-lt"/>
                <a:ea typeface="+mn-ea"/>
                <a:cs typeface="+mn-cs"/>
              </a:defRPr>
            </a:lvl2pPr>
            <a:lvl3pPr marL="1257300" indent="-342900" algn="l" defTabSz="914400" rtl="0" eaLnBrk="1" latinLnBrk="0" hangingPunct="1">
              <a:lnSpc>
                <a:spcPct val="100000"/>
              </a:lnSpc>
              <a:spcBef>
                <a:spcPts val="500"/>
              </a:spcBef>
              <a:buClr>
                <a:schemeClr val="accent1"/>
              </a:buClr>
              <a:buFont typeface="Wingdings" pitchFamily="2" charset="2"/>
              <a:buChar char="§"/>
              <a:defRPr sz="2000" kern="1200">
                <a:solidFill>
                  <a:schemeClr val="tx2"/>
                </a:solidFill>
                <a:latin typeface="+mn-lt"/>
                <a:ea typeface="+mn-ea"/>
                <a:cs typeface="+mn-cs"/>
              </a:defRPr>
            </a:lvl3pPr>
            <a:lvl4pPr marL="1657350" indent="-285750" algn="l" defTabSz="914400" rtl="0" eaLnBrk="1" latinLnBrk="0" hangingPunct="1">
              <a:lnSpc>
                <a:spcPct val="100000"/>
              </a:lnSpc>
              <a:spcBef>
                <a:spcPts val="500"/>
              </a:spcBef>
              <a:buClr>
                <a:schemeClr val="accent1"/>
              </a:buClr>
              <a:buFont typeface="Wingdings" pitchFamily="2" charset="2"/>
              <a:buChar char="§"/>
              <a:defRPr sz="1800" kern="1200">
                <a:solidFill>
                  <a:schemeClr val="tx2"/>
                </a:solidFill>
                <a:latin typeface="+mn-lt"/>
                <a:ea typeface="+mn-ea"/>
                <a:cs typeface="+mn-cs"/>
              </a:defRPr>
            </a:lvl4pPr>
            <a:lvl5pPr marL="2114550" indent="-285750" algn="l" defTabSz="914400" rtl="0" eaLnBrk="1" latinLnBrk="0" hangingPunct="1">
              <a:lnSpc>
                <a:spcPct val="100000"/>
              </a:lnSpc>
              <a:spcBef>
                <a:spcPts val="500"/>
              </a:spcBef>
              <a:buClr>
                <a:schemeClr val="accent1"/>
              </a:buClr>
              <a:buFont typeface="Wingdings" pitchFamily="2" charset="2"/>
              <a:buChar char="§"/>
              <a:defRPr sz="1800" b="0" i="0" kern="1200">
                <a:solidFill>
                  <a:schemeClr val="tx2"/>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9713" indent="-227013" fontAlgn="base">
              <a:spcBef>
                <a:spcPts val="300"/>
              </a:spcBef>
              <a:spcAft>
                <a:spcPct val="0"/>
              </a:spcAft>
              <a:buClr>
                <a:schemeClr val="accent6"/>
              </a:buClr>
              <a:buFont typeface="Arial" charset="0"/>
              <a:buChar char="•"/>
            </a:pPr>
            <a:r>
              <a:rPr lang="en-US" sz="1800" dirty="0">
                <a:solidFill>
                  <a:schemeClr val="bg1"/>
                </a:solidFill>
              </a:rPr>
              <a:t>July 1945: Los Alamos creates Z Division</a:t>
            </a:r>
          </a:p>
          <a:p>
            <a:pPr marL="239713" indent="-227013" fontAlgn="base">
              <a:spcBef>
                <a:spcPts val="300"/>
              </a:spcBef>
              <a:spcAft>
                <a:spcPct val="0"/>
              </a:spcAft>
              <a:buClr>
                <a:schemeClr val="accent6"/>
              </a:buClr>
              <a:buFont typeface="Arial" charset="0"/>
              <a:buChar char="•"/>
            </a:pPr>
            <a:r>
              <a:rPr lang="en-US" sz="1800" dirty="0">
                <a:solidFill>
                  <a:schemeClr val="bg1"/>
                </a:solidFill>
              </a:rPr>
              <a:t>Nonnuclear component engineering</a:t>
            </a:r>
          </a:p>
          <a:p>
            <a:pPr marL="239713" indent="-227013" fontAlgn="base">
              <a:spcBef>
                <a:spcPts val="300"/>
              </a:spcBef>
              <a:spcAft>
                <a:spcPct val="0"/>
              </a:spcAft>
              <a:buClr>
                <a:schemeClr val="accent6"/>
              </a:buClr>
              <a:buFont typeface="Arial" charset="0"/>
              <a:buChar char="•"/>
            </a:pPr>
            <a:r>
              <a:rPr lang="en-US" sz="1800" dirty="0">
                <a:solidFill>
                  <a:schemeClr val="bg1"/>
                </a:solidFill>
              </a:rPr>
              <a:t>November 1, 1949: Sandia Laboratory established </a:t>
            </a:r>
          </a:p>
          <a:p>
            <a:pPr marL="231775" indent="-222250" fontAlgn="base">
              <a:spcBef>
                <a:spcPts val="300"/>
              </a:spcBef>
              <a:spcAft>
                <a:spcPct val="0"/>
              </a:spcAft>
              <a:buClr>
                <a:schemeClr val="accent6"/>
              </a:buClr>
              <a:buSzPct val="110000"/>
              <a:buFont typeface="Arial" charset="0"/>
              <a:buChar char="•"/>
            </a:pPr>
            <a:r>
              <a:rPr lang="en-US" sz="1800" dirty="0">
                <a:solidFill>
                  <a:schemeClr val="bg1"/>
                </a:solidFill>
              </a:rPr>
              <a:t>AT&amp;T: 1949–1993 </a:t>
            </a:r>
          </a:p>
          <a:p>
            <a:pPr marL="231775" indent="-222250" fontAlgn="base">
              <a:spcBef>
                <a:spcPts val="300"/>
              </a:spcBef>
              <a:spcAft>
                <a:spcPct val="0"/>
              </a:spcAft>
              <a:buClr>
                <a:schemeClr val="accent6"/>
              </a:buClr>
              <a:buSzPct val="110000"/>
              <a:buFont typeface="Arial" charset="0"/>
              <a:buChar char="•"/>
            </a:pPr>
            <a:r>
              <a:rPr lang="en-US" sz="1800" dirty="0">
                <a:solidFill>
                  <a:schemeClr val="bg1"/>
                </a:solidFill>
              </a:rPr>
              <a:t>Martin Marietta: 1993–1995</a:t>
            </a:r>
          </a:p>
          <a:p>
            <a:pPr marL="231775" indent="-222250" fontAlgn="base">
              <a:spcBef>
                <a:spcPts val="300"/>
              </a:spcBef>
              <a:spcAft>
                <a:spcPct val="0"/>
              </a:spcAft>
              <a:buClr>
                <a:schemeClr val="accent6"/>
              </a:buClr>
              <a:buSzPct val="110000"/>
              <a:buFont typeface="Arial" charset="0"/>
              <a:buChar char="•"/>
            </a:pPr>
            <a:r>
              <a:rPr lang="en-US" sz="1800" dirty="0">
                <a:solidFill>
                  <a:schemeClr val="bg1"/>
                </a:solidFill>
              </a:rPr>
              <a:t>Lockheed Martin: 1995–2017</a:t>
            </a:r>
          </a:p>
          <a:p>
            <a:pPr marL="231775" indent="-222250" fontAlgn="base">
              <a:spcBef>
                <a:spcPts val="300"/>
              </a:spcBef>
              <a:spcAft>
                <a:spcPct val="0"/>
              </a:spcAft>
              <a:buClr>
                <a:schemeClr val="accent6"/>
              </a:buClr>
              <a:buSzPct val="110000"/>
              <a:buFont typeface="Arial" charset="0"/>
              <a:buChar char="•"/>
            </a:pPr>
            <a:r>
              <a:rPr lang="en-US" sz="1800" dirty="0">
                <a:solidFill>
                  <a:schemeClr val="bg1"/>
                </a:solidFill>
              </a:rPr>
              <a:t>Honeywell: 2017–present</a:t>
            </a:r>
          </a:p>
        </p:txBody>
      </p:sp>
      <p:pic>
        <p:nvPicPr>
          <p:cNvPr id="18" name="Picture 17">
            <a:extLst>
              <a:ext uri="{FF2B5EF4-FFF2-40B4-BE49-F238E27FC236}">
                <a16:creationId xmlns:a16="http://schemas.microsoft.com/office/drawing/2014/main" id="{CD00A10E-4925-4F50-B4CF-57B4DC55A92F}"/>
              </a:ext>
            </a:extLst>
          </p:cNvPr>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72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2831952" y="4879742"/>
            <a:ext cx="2663261" cy="1764417"/>
          </a:xfrm>
          <a:prstGeom prst="rect">
            <a:avLst/>
          </a:prstGeom>
        </p:spPr>
      </p:pic>
    </p:spTree>
    <p:extLst>
      <p:ext uri="{BB962C8B-B14F-4D97-AF65-F5344CB8AC3E}">
        <p14:creationId xmlns:p14="http://schemas.microsoft.com/office/powerpoint/2010/main" val="348351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alphaModFix amt="69000"/>
            <a:extLst>
              <a:ext uri="{28A0092B-C50C-407E-A947-70E740481C1C}">
                <a14:useLocalDpi xmlns:a14="http://schemas.microsoft.com/office/drawing/2010/main"/>
              </a:ext>
            </a:extLst>
          </a:blip>
          <a:stretch>
            <a:fillRect/>
          </a:stretch>
        </p:blipFill>
        <p:spPr>
          <a:xfrm>
            <a:off x="-282" y="309634"/>
            <a:ext cx="12192281" cy="6815066"/>
          </a:xfrm>
          <a:prstGeom prst="rect">
            <a:avLst/>
          </a:prstGeom>
        </p:spPr>
      </p:pic>
      <p:sp>
        <p:nvSpPr>
          <p:cNvPr id="2" name="Title 1"/>
          <p:cNvSpPr>
            <a:spLocks noGrp="1"/>
          </p:cNvSpPr>
          <p:nvPr>
            <p:ph type="title"/>
          </p:nvPr>
        </p:nvSpPr>
        <p:spPr/>
        <p:txBody>
          <a:bodyPr>
            <a:normAutofit fontScale="90000"/>
          </a:bodyPr>
          <a:lstStyle/>
          <a:p>
            <a:r>
              <a:rPr lang="en-US" dirty="0"/>
              <a:t>SANDIA HAS FIVE MAJOR</a:t>
            </a:r>
            <a:br>
              <a:rPr lang="en-US" dirty="0"/>
            </a:br>
            <a:r>
              <a:rPr lang="en-US" dirty="0"/>
              <a:t>PROGRAM PORTFOLIOS</a:t>
            </a:r>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cxnSp>
        <p:nvCxnSpPr>
          <p:cNvPr id="4" name="Straight Connector 3"/>
          <p:cNvCxnSpPr/>
          <p:nvPr/>
        </p:nvCxnSpPr>
        <p:spPr>
          <a:xfrm>
            <a:off x="-281" y="1689100"/>
            <a:ext cx="12192281" cy="0"/>
          </a:xfrm>
          <a:prstGeom prst="line">
            <a:avLst/>
          </a:prstGeom>
          <a:ln w="3492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81" y="6224155"/>
            <a:ext cx="12192281" cy="0"/>
          </a:xfrm>
          <a:prstGeom prst="line">
            <a:avLst/>
          </a:prstGeom>
          <a:ln w="34925">
            <a:solidFill>
              <a:srgbClr val="00B0F0"/>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1418" y="357621"/>
            <a:ext cx="6992593" cy="6369002"/>
          </a:xfrm>
          <a:prstGeom prst="rect">
            <a:avLst/>
          </a:prstGeom>
          <a:effectLst>
            <a:outerShdw blurRad="50800" dist="101600" dir="2700000" algn="tl" rotWithShape="0">
              <a:prstClr val="black">
                <a:alpha val="40000"/>
              </a:prstClr>
            </a:outerShdw>
          </a:effectLst>
        </p:spPr>
      </p:pic>
    </p:spTree>
    <p:extLst>
      <p:ext uri="{BB962C8B-B14F-4D97-AF65-F5344CB8AC3E}">
        <p14:creationId xmlns:p14="http://schemas.microsoft.com/office/powerpoint/2010/main" val="164264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132238E-48F9-FF47-A393-0FB3278A31C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297" y="0"/>
            <a:ext cx="12210297" cy="6286713"/>
          </a:xfrm>
          <a:prstGeom prst="rect">
            <a:avLst/>
          </a:prstGeom>
        </p:spPr>
      </p:pic>
      <p:pic>
        <p:nvPicPr>
          <p:cNvPr id="79" name="Picture 78">
            <a:extLst>
              <a:ext uri="{FF2B5EF4-FFF2-40B4-BE49-F238E27FC236}">
                <a16:creationId xmlns:a16="http://schemas.microsoft.com/office/drawing/2014/main" id="{B204E9E7-DEC4-B64D-B3DA-1EDA4518CFF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191124" y="2362617"/>
            <a:ext cx="2334387" cy="1717316"/>
          </a:xfrm>
          <a:custGeom>
            <a:avLst/>
            <a:gdLst>
              <a:gd name="connsiteX0" fmla="*/ 0 w 2368816"/>
              <a:gd name="connsiteY0" fmla="*/ 0 h 1717316"/>
              <a:gd name="connsiteX1" fmla="*/ 2368816 w 2368816"/>
              <a:gd name="connsiteY1" fmla="*/ 0 h 1717316"/>
              <a:gd name="connsiteX2" fmla="*/ 2368816 w 2368816"/>
              <a:gd name="connsiteY2" fmla="*/ 1717316 h 1717316"/>
              <a:gd name="connsiteX3" fmla="*/ 802001 w 2368816"/>
              <a:gd name="connsiteY3" fmla="*/ 1717316 h 1717316"/>
            </a:gdLst>
            <a:ahLst/>
            <a:cxnLst>
              <a:cxn ang="0">
                <a:pos x="connsiteX0" y="connsiteY0"/>
              </a:cxn>
              <a:cxn ang="0">
                <a:pos x="connsiteX1" y="connsiteY1"/>
              </a:cxn>
              <a:cxn ang="0">
                <a:pos x="connsiteX2" y="connsiteY2"/>
              </a:cxn>
              <a:cxn ang="0">
                <a:pos x="connsiteX3" y="connsiteY3"/>
              </a:cxn>
            </a:cxnLst>
            <a:rect l="l" t="t" r="r" b="b"/>
            <a:pathLst>
              <a:path w="2368816" h="1717316">
                <a:moveTo>
                  <a:pt x="0" y="0"/>
                </a:moveTo>
                <a:lnTo>
                  <a:pt x="2368816" y="0"/>
                </a:lnTo>
                <a:lnTo>
                  <a:pt x="2368816" y="1717316"/>
                </a:lnTo>
                <a:lnTo>
                  <a:pt x="802001" y="1717316"/>
                </a:lnTo>
                <a:close/>
              </a:path>
            </a:pathLst>
          </a:custGeom>
          <a:ln w="28575">
            <a:solidFill>
              <a:schemeClr val="bg1"/>
            </a:solidFill>
          </a:ln>
        </p:spPr>
      </p:pic>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pic>
        <p:nvPicPr>
          <p:cNvPr id="66" name="Picture 65">
            <a:extLst>
              <a:ext uri="{FF2B5EF4-FFF2-40B4-BE49-F238E27FC236}">
                <a16:creationId xmlns:a16="http://schemas.microsoft.com/office/drawing/2014/main" id="{1EF3E927-BA75-6241-9342-E9BB9D2E1CCA}"/>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543800" y="2362617"/>
            <a:ext cx="1145525" cy="1717316"/>
          </a:xfrm>
          <a:prstGeom prst="rect">
            <a:avLst/>
          </a:prstGeom>
          <a:ln w="28575">
            <a:solidFill>
              <a:schemeClr val="bg1"/>
            </a:solidFill>
          </a:ln>
        </p:spPr>
      </p:pic>
      <p:pic>
        <p:nvPicPr>
          <p:cNvPr id="61" name="Picture 60">
            <a:extLst>
              <a:ext uri="{FF2B5EF4-FFF2-40B4-BE49-F238E27FC236}">
                <a16:creationId xmlns:a16="http://schemas.microsoft.com/office/drawing/2014/main" id="{6C7A05BB-484C-FD47-8A51-5D38A582600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673749" y="-3131463"/>
            <a:ext cx="3344766" cy="2227654"/>
          </a:xfrm>
          <a:prstGeom prst="rect">
            <a:avLst/>
          </a:prstGeom>
        </p:spPr>
      </p:pic>
      <p:pic>
        <p:nvPicPr>
          <p:cNvPr id="1038" name="Picture 14">
            <a:extLst>
              <a:ext uri="{FF2B5EF4-FFF2-40B4-BE49-F238E27FC236}">
                <a16:creationId xmlns:a16="http://schemas.microsoft.com/office/drawing/2014/main" id="{1AD7C35E-8E34-0D46-AB5D-A3D57700A939}"/>
              </a:ext>
            </a:extLst>
          </p:cNvPr>
          <p:cNvPicPr>
            <a:picLocks noChangeAspect="1" noChangeArrowheads="1"/>
          </p:cNvPicPr>
          <p:nvPr/>
        </p:nvPicPr>
        <p:blipFill rotWithShape="1">
          <a:blip r:embed="rId7" cstate="hqprint">
            <a:extLst>
              <a:ext uri="{BEBA8EAE-BF5A-486C-A8C5-ECC9F3942E4B}">
                <a14:imgProps xmlns:a14="http://schemas.microsoft.com/office/drawing/2010/main">
                  <a14:imgLayer r:embed="rId8">
                    <a14:imgEffect>
                      <a14:colorTemperature colorTemp="10152"/>
                    </a14:imgEffect>
                  </a14:imgLayer>
                </a14:imgProps>
              </a:ext>
              <a:ext uri="{28A0092B-C50C-407E-A947-70E740481C1C}">
                <a14:useLocalDpi xmlns:a14="http://schemas.microsoft.com/office/drawing/2010/main"/>
              </a:ext>
            </a:extLst>
          </a:blip>
          <a:srcRect/>
          <a:stretch/>
        </p:blipFill>
        <p:spPr bwMode="auto">
          <a:xfrm>
            <a:off x="8680937" y="2362617"/>
            <a:ext cx="1699794" cy="1717316"/>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6A1FB5E-0FEE-E747-955F-8FC4A2DA9BD3}"/>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973794" y="4079933"/>
            <a:ext cx="2277016" cy="1717316"/>
          </a:xfrm>
          <a:custGeom>
            <a:avLst/>
            <a:gdLst>
              <a:gd name="connsiteX0" fmla="*/ 0 w 2395487"/>
              <a:gd name="connsiteY0" fmla="*/ 0 h 1720902"/>
              <a:gd name="connsiteX1" fmla="*/ 2395487 w 2395487"/>
              <a:gd name="connsiteY1" fmla="*/ 0 h 1720902"/>
              <a:gd name="connsiteX2" fmla="*/ 2395487 w 2395487"/>
              <a:gd name="connsiteY2" fmla="*/ 1717316 h 1720902"/>
              <a:gd name="connsiteX3" fmla="*/ 824753 w 2395487"/>
              <a:gd name="connsiteY3" fmla="*/ 1720902 h 1720902"/>
            </a:gdLst>
            <a:ahLst/>
            <a:cxnLst>
              <a:cxn ang="0">
                <a:pos x="connsiteX0" y="connsiteY0"/>
              </a:cxn>
              <a:cxn ang="0">
                <a:pos x="connsiteX1" y="connsiteY1"/>
              </a:cxn>
              <a:cxn ang="0">
                <a:pos x="connsiteX2" y="connsiteY2"/>
              </a:cxn>
              <a:cxn ang="0">
                <a:pos x="connsiteX3" y="connsiteY3"/>
              </a:cxn>
            </a:cxnLst>
            <a:rect l="l" t="t" r="r" b="b"/>
            <a:pathLst>
              <a:path w="2395487" h="1720902">
                <a:moveTo>
                  <a:pt x="0" y="0"/>
                </a:moveTo>
                <a:lnTo>
                  <a:pt x="2395487" y="0"/>
                </a:lnTo>
                <a:lnTo>
                  <a:pt x="2395487" y="1717316"/>
                </a:lnTo>
                <a:lnTo>
                  <a:pt x="824753" y="1720902"/>
                </a:lnTo>
                <a:close/>
              </a:path>
            </a:pathLst>
          </a:custGeom>
          <a:ln w="28575">
            <a:solidFill>
              <a:schemeClr val="bg1"/>
            </a:solidFill>
          </a:ln>
        </p:spPr>
      </p:pic>
      <p:sp>
        <p:nvSpPr>
          <p:cNvPr id="82" name="Freeform 81">
            <a:extLst>
              <a:ext uri="{FF2B5EF4-FFF2-40B4-BE49-F238E27FC236}">
                <a16:creationId xmlns:a16="http://schemas.microsoft.com/office/drawing/2014/main" id="{4C3C2E28-8A64-034F-AF1C-52C6AAC4DFF6}"/>
              </a:ext>
            </a:extLst>
          </p:cNvPr>
          <p:cNvSpPr/>
          <p:nvPr/>
        </p:nvSpPr>
        <p:spPr>
          <a:xfrm>
            <a:off x="-17923" y="571287"/>
            <a:ext cx="7247766" cy="6286713"/>
          </a:xfrm>
          <a:custGeom>
            <a:avLst/>
            <a:gdLst>
              <a:gd name="connsiteX0" fmla="*/ 0 w 7247766"/>
              <a:gd name="connsiteY0" fmla="*/ 0 h 6286713"/>
              <a:gd name="connsiteX1" fmla="*/ 4300780 w 7247766"/>
              <a:gd name="connsiteY1" fmla="*/ 0 h 6286713"/>
              <a:gd name="connsiteX2" fmla="*/ 7247766 w 7247766"/>
              <a:gd name="connsiteY2" fmla="*/ 6286713 h 6286713"/>
              <a:gd name="connsiteX3" fmla="*/ 0 w 7247766"/>
              <a:gd name="connsiteY3" fmla="*/ 6286713 h 6286713"/>
            </a:gdLst>
            <a:ahLst/>
            <a:cxnLst>
              <a:cxn ang="0">
                <a:pos x="connsiteX0" y="connsiteY0"/>
              </a:cxn>
              <a:cxn ang="0">
                <a:pos x="connsiteX1" y="connsiteY1"/>
              </a:cxn>
              <a:cxn ang="0">
                <a:pos x="connsiteX2" y="connsiteY2"/>
              </a:cxn>
              <a:cxn ang="0">
                <a:pos x="connsiteX3" y="connsiteY3"/>
              </a:cxn>
            </a:cxnLst>
            <a:rect l="l" t="t" r="r" b="b"/>
            <a:pathLst>
              <a:path w="7247766" h="6286713">
                <a:moveTo>
                  <a:pt x="0" y="0"/>
                </a:moveTo>
                <a:lnTo>
                  <a:pt x="4300780" y="0"/>
                </a:lnTo>
                <a:lnTo>
                  <a:pt x="7247766" y="6286713"/>
                </a:lnTo>
                <a:lnTo>
                  <a:pt x="0" y="6286713"/>
                </a:lnTo>
                <a:close/>
              </a:path>
            </a:pathLst>
          </a:custGeom>
          <a:gradFill flip="none" rotWithShape="1">
            <a:gsLst>
              <a:gs pos="25000">
                <a:schemeClr val="accent2">
                  <a:lumMod val="20000"/>
                  <a:lumOff val="80000"/>
                  <a:alpha val="30000"/>
                </a:schemeClr>
              </a:gs>
              <a:gs pos="68000">
                <a:schemeClr val="accent2">
                  <a:lumMod val="60000"/>
                  <a:lumOff val="40000"/>
                  <a:alpha val="40000"/>
                </a:schemeClr>
              </a:gs>
              <a:gs pos="45000">
                <a:schemeClr val="accent2">
                  <a:lumMod val="40000"/>
                  <a:lumOff val="60000"/>
                  <a:alpha val="40000"/>
                </a:schemeClr>
              </a:gs>
              <a:gs pos="99000">
                <a:schemeClr val="accent2">
                  <a:lumMod val="60000"/>
                  <a:lumOff val="40000"/>
                  <a:alpha val="50000"/>
                </a:schemeClr>
              </a:gs>
              <a:gs pos="6000">
                <a:schemeClr val="bg1">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pic>
        <p:nvPicPr>
          <p:cNvPr id="49" name="Picture 48">
            <a:extLst>
              <a:ext uri="{FF2B5EF4-FFF2-40B4-BE49-F238E27FC236}">
                <a16:creationId xmlns:a16="http://schemas.microsoft.com/office/drawing/2014/main" id="{2F43C47C-D197-5C44-803E-57984DE24FE8}"/>
              </a:ext>
            </a:extLst>
          </p:cNvPr>
          <p:cNvPicPr>
            <a:picLocks noChangeAspect="1"/>
          </p:cNvPicPr>
          <p:nvPr/>
        </p:nvPicPr>
        <p:blipFill rotWithShape="1">
          <a:blip r:embed="rId10" cstate="hqprint">
            <a:extLst>
              <a:ext uri="{BEBA8EAE-BF5A-486C-A8C5-ECC9F3942E4B}">
                <a14:imgProps xmlns:a14="http://schemas.microsoft.com/office/drawing/2010/main">
                  <a14:imgLayer r:embed="rId11">
                    <a14:imgEffect>
                      <a14:colorTemperature colorTemp="4680"/>
                    </a14:imgEffect>
                  </a14:imgLayer>
                </a14:imgProps>
              </a:ext>
              <a:ext uri="{28A0092B-C50C-407E-A947-70E740481C1C}">
                <a14:useLocalDpi xmlns:a14="http://schemas.microsoft.com/office/drawing/2010/main"/>
              </a:ext>
            </a:extLst>
          </a:blip>
          <a:srcRect/>
          <a:stretch/>
        </p:blipFill>
        <p:spPr>
          <a:xfrm>
            <a:off x="8281973" y="4079933"/>
            <a:ext cx="1558901" cy="1717316"/>
          </a:xfrm>
          <a:prstGeom prst="rect">
            <a:avLst/>
          </a:prstGeom>
          <a:solidFill>
            <a:schemeClr val="accent2"/>
          </a:solidFill>
          <a:ln w="28575">
            <a:solidFill>
              <a:schemeClr val="bg1"/>
            </a:solidFill>
          </a:ln>
        </p:spPr>
      </p:pic>
      <p:pic>
        <p:nvPicPr>
          <p:cNvPr id="1025" name="Picture 1024">
            <a:extLst>
              <a:ext uri="{FF2B5EF4-FFF2-40B4-BE49-F238E27FC236}">
                <a16:creationId xmlns:a16="http://schemas.microsoft.com/office/drawing/2014/main" id="{32FB1378-E977-C74E-BBB4-5F58199EE25F}"/>
              </a:ext>
            </a:extLst>
          </p:cNvPr>
          <p:cNvPicPr>
            <a:picLocks noChangeAspect="1"/>
          </p:cNvPicPr>
          <p:nvPr/>
        </p:nvPicPr>
        <p:blipFill rotWithShape="1">
          <a:blip r:embed="rId12" cstate="hqprint">
            <a:extLst>
              <a:ext uri="{BEBA8EAE-BF5A-486C-A8C5-ECC9F3942E4B}">
                <a14:imgProps xmlns:a14="http://schemas.microsoft.com/office/drawing/2010/main">
                  <a14:imgLayer r:embed="rId13">
                    <a14:imgEffect>
                      <a14:saturation sat="119000"/>
                    </a14:imgEffect>
                    <a14:imgEffect>
                      <a14:brightnessContrast bright="5000" contrast="1000"/>
                    </a14:imgEffect>
                  </a14:imgLayer>
                </a14:imgProps>
              </a:ext>
              <a:ext uri="{28A0092B-C50C-407E-A947-70E740481C1C}">
                <a14:useLocalDpi xmlns:a14="http://schemas.microsoft.com/office/drawing/2010/main"/>
              </a:ext>
            </a:extLst>
          </a:blip>
          <a:srcRect/>
          <a:stretch/>
        </p:blipFill>
        <p:spPr>
          <a:xfrm>
            <a:off x="10380731" y="2362617"/>
            <a:ext cx="1860729" cy="1717316"/>
          </a:xfrm>
          <a:prstGeom prst="rect">
            <a:avLst/>
          </a:prstGeom>
          <a:ln w="28575">
            <a:solidFill>
              <a:schemeClr val="bg1"/>
            </a:solidFill>
          </a:ln>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869062" y="4079933"/>
            <a:ext cx="2372398" cy="1717316"/>
          </a:xfrm>
          <a:prstGeom prst="rect">
            <a:avLst/>
          </a:prstGeom>
          <a:solidFill>
            <a:schemeClr val="accent2"/>
          </a:solidFill>
          <a:ln w="28575">
            <a:solidFill>
              <a:schemeClr val="bg1"/>
            </a:solidFill>
          </a:ln>
        </p:spPr>
      </p:pic>
      <p:sp>
        <p:nvSpPr>
          <p:cNvPr id="12" name="Title 1"/>
          <p:cNvSpPr txBox="1">
            <a:spLocks/>
          </p:cNvSpPr>
          <p:nvPr/>
        </p:nvSpPr>
        <p:spPr>
          <a:xfrm>
            <a:off x="735693" y="1042254"/>
            <a:ext cx="10748925" cy="775161"/>
          </a:xfrm>
          <a:prstGeom prst="rect">
            <a:avLst/>
          </a:prstGeom>
        </p:spPr>
        <p:txBody>
          <a:bodyPr vert="horz" lIns="91440" tIns="45720" rIns="91440" bIns="45720" rtlCol="0" anchor="t">
            <a:noAutofit/>
          </a:bodyPr>
          <a:lstStyle>
            <a:lvl1pPr algn="l" defTabSz="914354" rtl="0" eaLnBrk="1" latinLnBrk="0" hangingPunct="1">
              <a:lnSpc>
                <a:spcPct val="85000"/>
              </a:lnSpc>
              <a:spcBef>
                <a:spcPct val="0"/>
              </a:spcBef>
              <a:buNone/>
              <a:defRPr sz="2400" b="0" i="0" kern="1200" spc="100" baseline="0">
                <a:solidFill>
                  <a:schemeClr val="bg2">
                    <a:lumMod val="50000"/>
                  </a:schemeClr>
                </a:solidFill>
                <a:latin typeface="Gill Sans MT" charset="0"/>
                <a:ea typeface="Gill Sans MT" charset="0"/>
                <a:cs typeface="Gill Sans MT" charset="0"/>
              </a:defRPr>
            </a:lvl1pPr>
          </a:lstStyle>
          <a:p>
            <a:pPr lvl="0">
              <a:lnSpc>
                <a:spcPct val="90000"/>
              </a:lnSpc>
              <a:defRPr/>
            </a:pPr>
            <a:r>
              <a:rPr lang="en-US" sz="2300" dirty="0">
                <a:solidFill>
                  <a:srgbClr val="6CB312">
                    <a:lumMod val="75000"/>
                  </a:srgbClr>
                </a:solidFill>
                <a:latin typeface="Garamond" charset="0"/>
                <a:ea typeface="Garamond" charset="0"/>
                <a:cs typeface="Garamond" charset="0"/>
              </a:rPr>
              <a:t>Secures the nation’s critical infrastructures and environment against attacks, threats, </a:t>
            </a:r>
            <a:br>
              <a:rPr lang="en-US" sz="2300" dirty="0">
                <a:solidFill>
                  <a:srgbClr val="6CB312">
                    <a:lumMod val="75000"/>
                  </a:srgbClr>
                </a:solidFill>
                <a:latin typeface="Garamond" charset="0"/>
                <a:ea typeface="Garamond" charset="0"/>
                <a:cs typeface="Garamond" charset="0"/>
              </a:rPr>
            </a:br>
            <a:r>
              <a:rPr lang="en-US" sz="2300" dirty="0">
                <a:solidFill>
                  <a:srgbClr val="6CB312">
                    <a:lumMod val="75000"/>
                  </a:srgbClr>
                </a:solidFill>
                <a:latin typeface="Garamond" charset="0"/>
                <a:ea typeface="Garamond" charset="0"/>
                <a:cs typeface="Garamond" charset="0"/>
              </a:rPr>
              <a:t>and climate change by performing world-class research and development.</a:t>
            </a:r>
            <a:endParaRPr kumimoji="0" lang="en-US" sz="2300" i="0" u="none" strike="noStrike" kern="1200" cap="none" spc="100" normalizeH="0" baseline="0" noProof="0" dirty="0">
              <a:ln>
                <a:noFill/>
              </a:ln>
              <a:solidFill>
                <a:srgbClr val="6CB312">
                  <a:lumMod val="75000"/>
                </a:srgbClr>
              </a:solidFill>
              <a:effectLst/>
              <a:uLnTx/>
              <a:uFillTx/>
              <a:latin typeface="Garamond" charset="0"/>
              <a:ea typeface="Garamond" charset="0"/>
              <a:cs typeface="Garamond" charset="0"/>
            </a:endParaRPr>
          </a:p>
        </p:txBody>
      </p:sp>
      <p:sp>
        <p:nvSpPr>
          <p:cNvPr id="2" name="Title 1"/>
          <p:cNvSpPr>
            <a:spLocks noGrp="1"/>
          </p:cNvSpPr>
          <p:nvPr>
            <p:ph type="title"/>
          </p:nvPr>
        </p:nvSpPr>
        <p:spPr/>
        <p:txBody>
          <a:bodyPr/>
          <a:lstStyle/>
          <a:p>
            <a:r>
              <a:rPr lang="en-US" dirty="0"/>
              <a:t>ENERGY &amp; HOMELAND SECURITY</a:t>
            </a:r>
          </a:p>
        </p:txBody>
      </p:sp>
      <p:grpSp>
        <p:nvGrpSpPr>
          <p:cNvPr id="20" name="Group 19">
            <a:extLst>
              <a:ext uri="{FF2B5EF4-FFF2-40B4-BE49-F238E27FC236}">
                <a16:creationId xmlns:a16="http://schemas.microsoft.com/office/drawing/2014/main" id="{C16C2358-66C0-4B53-B64E-DF18D583F186}"/>
              </a:ext>
            </a:extLst>
          </p:cNvPr>
          <p:cNvGrpSpPr/>
          <p:nvPr/>
        </p:nvGrpSpPr>
        <p:grpSpPr>
          <a:xfrm>
            <a:off x="218417" y="276411"/>
            <a:ext cx="571155" cy="510689"/>
            <a:chOff x="1695713" y="915748"/>
            <a:chExt cx="926791" cy="828675"/>
          </a:xfrm>
        </p:grpSpPr>
        <p:sp>
          <p:nvSpPr>
            <p:cNvPr id="21" name="Oval 20">
              <a:extLst>
                <a:ext uri="{FF2B5EF4-FFF2-40B4-BE49-F238E27FC236}">
                  <a16:creationId xmlns:a16="http://schemas.microsoft.com/office/drawing/2014/main" id="{6EB4122F-C026-4DCD-A892-D38952E9D80D}"/>
                </a:ext>
              </a:extLst>
            </p:cNvPr>
            <p:cNvSpPr/>
            <p:nvPr/>
          </p:nvSpPr>
          <p:spPr>
            <a:xfrm>
              <a:off x="1695713" y="915748"/>
              <a:ext cx="828675" cy="828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pic>
          <p:nvPicPr>
            <p:cNvPr id="24" name="Picture 23">
              <a:extLst>
                <a:ext uri="{FF2B5EF4-FFF2-40B4-BE49-F238E27FC236}">
                  <a16:creationId xmlns:a16="http://schemas.microsoft.com/office/drawing/2014/main" id="{584DE566-3F26-4D1A-A0F5-5AAED5A99B0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732401" y="956250"/>
              <a:ext cx="890103" cy="756510"/>
            </a:xfrm>
            <a:prstGeom prst="rect">
              <a:avLst/>
            </a:prstGeom>
          </p:spPr>
        </p:pic>
      </p:grpSp>
      <p:sp>
        <p:nvSpPr>
          <p:cNvPr id="22" name="Content Placeholder 4">
            <a:extLst>
              <a:ext uri="{FF2B5EF4-FFF2-40B4-BE49-F238E27FC236}">
                <a16:creationId xmlns:a16="http://schemas.microsoft.com/office/drawing/2014/main" id="{62767CC4-A2EA-3843-85B0-B1918F7FDCCF}"/>
              </a:ext>
            </a:extLst>
          </p:cNvPr>
          <p:cNvSpPr txBox="1">
            <a:spLocks/>
          </p:cNvSpPr>
          <p:nvPr/>
        </p:nvSpPr>
        <p:spPr>
          <a:xfrm>
            <a:off x="730349" y="2314924"/>
            <a:ext cx="4163255" cy="3971789"/>
          </a:xfrm>
          <a:prstGeom prst="rect">
            <a:avLst/>
          </a:prstGeom>
        </p:spPr>
        <p:txBody>
          <a:bodyPr>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1450" indent="-171450">
              <a:lnSpc>
                <a:spcPct val="110000"/>
              </a:lnSpc>
              <a:spcBef>
                <a:spcPts val="600"/>
              </a:spcBef>
              <a:spcAft>
                <a:spcPts val="600"/>
              </a:spcAft>
              <a:buClr>
                <a:schemeClr val="accent2">
                  <a:lumMod val="75000"/>
                </a:schemeClr>
              </a:buClr>
              <a:buFont typeface="Arial" charset="0"/>
              <a:buChar char="•"/>
              <a:defRPr/>
            </a:pPr>
            <a:r>
              <a:rPr lang="en-US" dirty="0"/>
              <a:t>Advance energy technologies and solutions to climate change</a:t>
            </a:r>
          </a:p>
          <a:p>
            <a:pPr marL="171450" indent="-171450">
              <a:lnSpc>
                <a:spcPct val="110000"/>
              </a:lnSpc>
              <a:spcBef>
                <a:spcPts val="600"/>
              </a:spcBef>
              <a:spcAft>
                <a:spcPts val="600"/>
              </a:spcAft>
              <a:buClr>
                <a:schemeClr val="accent2">
                  <a:lumMod val="75000"/>
                </a:schemeClr>
              </a:buClr>
              <a:buFont typeface="Arial" charset="0"/>
              <a:buChar char="•"/>
              <a:defRPr/>
            </a:pPr>
            <a:r>
              <a:rPr lang="en-US" dirty="0"/>
              <a:t>Create solutions for a safe, secure, </a:t>
            </a:r>
            <a:br>
              <a:rPr lang="en-US" dirty="0"/>
            </a:br>
            <a:r>
              <a:rPr lang="en-US" dirty="0"/>
              <a:t>and resilient energy future</a:t>
            </a:r>
          </a:p>
          <a:p>
            <a:pPr marL="171450" indent="-171450">
              <a:lnSpc>
                <a:spcPct val="110000"/>
              </a:lnSpc>
              <a:spcBef>
                <a:spcPts val="600"/>
              </a:spcBef>
              <a:spcAft>
                <a:spcPts val="600"/>
              </a:spcAft>
              <a:buClr>
                <a:schemeClr val="accent2">
                  <a:lumMod val="75000"/>
                </a:schemeClr>
              </a:buClr>
              <a:buFont typeface="Arial" charset="0"/>
              <a:buChar char="•"/>
              <a:defRPr/>
            </a:pPr>
            <a:r>
              <a:rPr lang="en-US" dirty="0"/>
              <a:t>Provide transformative solutions in the transportation sector  </a:t>
            </a:r>
          </a:p>
          <a:p>
            <a:pPr marL="171450" indent="-171450">
              <a:lnSpc>
                <a:spcPct val="110000"/>
              </a:lnSpc>
              <a:spcBef>
                <a:spcPts val="600"/>
              </a:spcBef>
              <a:spcAft>
                <a:spcPts val="600"/>
              </a:spcAft>
              <a:buClr>
                <a:schemeClr val="accent2">
                  <a:lumMod val="75000"/>
                </a:schemeClr>
              </a:buClr>
              <a:buFont typeface="Arial" charset="0"/>
              <a:buChar char="•"/>
              <a:defRPr/>
            </a:pPr>
            <a:r>
              <a:rPr lang="en-US" dirty="0"/>
              <a:t>Reduce the nation’s vulnerability to chemical, biological, radiological, </a:t>
            </a:r>
            <a:br>
              <a:rPr lang="en-US" dirty="0"/>
            </a:br>
            <a:r>
              <a:rPr lang="en-US" dirty="0"/>
              <a:t>and nuclear threats </a:t>
            </a:r>
          </a:p>
          <a:p>
            <a:pPr marL="171450" indent="-171450">
              <a:lnSpc>
                <a:spcPct val="110000"/>
              </a:lnSpc>
              <a:spcBef>
                <a:spcPts val="600"/>
              </a:spcBef>
              <a:spcAft>
                <a:spcPts val="600"/>
              </a:spcAft>
              <a:buClr>
                <a:schemeClr val="accent2">
                  <a:lumMod val="75000"/>
                </a:schemeClr>
              </a:buClr>
              <a:buFont typeface="Arial" charset="0"/>
              <a:buChar char="•"/>
              <a:defRPr/>
            </a:pPr>
            <a:r>
              <a:rPr lang="en-US" dirty="0"/>
              <a:t>Provide protection for our nation’s digital and physical critical infrastructures </a:t>
            </a:r>
          </a:p>
        </p:txBody>
      </p:sp>
    </p:spTree>
    <p:extLst>
      <p:ext uri="{BB962C8B-B14F-4D97-AF65-F5344CB8AC3E}">
        <p14:creationId xmlns:p14="http://schemas.microsoft.com/office/powerpoint/2010/main" val="296169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48A4-862C-4A82-9974-BE2930F7FC72}"/>
              </a:ext>
            </a:extLst>
          </p:cNvPr>
          <p:cNvSpPr>
            <a:spLocks noGrp="1"/>
          </p:cNvSpPr>
          <p:nvPr>
            <p:ph type="ctrTitle"/>
          </p:nvPr>
        </p:nvSpPr>
        <p:spPr/>
        <p:txBody>
          <a:bodyPr>
            <a:normAutofit fontScale="90000"/>
          </a:bodyPr>
          <a:lstStyle/>
          <a:p>
            <a:r>
              <a:rPr lang="en-US" dirty="0"/>
              <a:t>Water Power at Sandia National Labs</a:t>
            </a:r>
          </a:p>
        </p:txBody>
      </p:sp>
    </p:spTree>
    <p:extLst>
      <p:ext uri="{BB962C8B-B14F-4D97-AF65-F5344CB8AC3E}">
        <p14:creationId xmlns:p14="http://schemas.microsoft.com/office/powerpoint/2010/main" val="23519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135C-4A5A-4CA1-9CDC-2A983EA7AB1E}"/>
              </a:ext>
            </a:extLst>
          </p:cNvPr>
          <p:cNvSpPr>
            <a:spLocks noGrp="1"/>
          </p:cNvSpPr>
          <p:nvPr>
            <p:ph type="title"/>
          </p:nvPr>
        </p:nvSpPr>
        <p:spPr/>
        <p:txBody>
          <a:bodyPr/>
          <a:lstStyle/>
          <a:p>
            <a:r>
              <a:rPr lang="en-US" dirty="0"/>
              <a:t>Water Power at Sandia </a:t>
            </a:r>
          </a:p>
        </p:txBody>
      </p:sp>
      <p:sp>
        <p:nvSpPr>
          <p:cNvPr id="3" name="Content Placeholder 2">
            <a:extLst>
              <a:ext uri="{FF2B5EF4-FFF2-40B4-BE49-F238E27FC236}">
                <a16:creationId xmlns:a16="http://schemas.microsoft.com/office/drawing/2014/main" id="{7A5B0D10-2476-481B-88DD-6FF8C713BE88}"/>
              </a:ext>
            </a:extLst>
          </p:cNvPr>
          <p:cNvSpPr>
            <a:spLocks noGrp="1"/>
          </p:cNvSpPr>
          <p:nvPr>
            <p:ph idx="1"/>
          </p:nvPr>
        </p:nvSpPr>
        <p:spPr/>
        <p:txBody>
          <a:bodyPr/>
          <a:lstStyle/>
          <a:p>
            <a:pPr marL="457200" indent="-457200">
              <a:buFont typeface="Arial" panose="020B0604020202020204" pitchFamily="34" charset="0"/>
              <a:buChar char="•"/>
            </a:pPr>
            <a:r>
              <a:rPr lang="en-US" dirty="0"/>
              <a:t>Sandia’s Water Power Technologies Department focuses on the energy we can get from the ocean, known as Marine Hydrokinetic Energy (MHK) </a:t>
            </a:r>
          </a:p>
          <a:p>
            <a:pPr marL="457200" indent="-457200">
              <a:buFont typeface="Arial" panose="020B0604020202020204" pitchFamily="34" charset="0"/>
              <a:buChar char="•"/>
            </a:pPr>
            <a:r>
              <a:rPr lang="en-US" dirty="0"/>
              <a:t>Leverages key research and engineering capabilities in support of the growing Marine Hydrokinetic industry.</a:t>
            </a:r>
          </a:p>
          <a:p>
            <a:endParaRPr lang="en-US" dirty="0"/>
          </a:p>
        </p:txBody>
      </p:sp>
      <p:sp>
        <p:nvSpPr>
          <p:cNvPr id="4" name="Date Placeholder 3">
            <a:extLst>
              <a:ext uri="{FF2B5EF4-FFF2-40B4-BE49-F238E27FC236}">
                <a16:creationId xmlns:a16="http://schemas.microsoft.com/office/drawing/2014/main" id="{9C07656B-639C-4FD3-AD2E-3177A0331C0E}"/>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B16E9684-8D6A-44FD-8CAD-3C7F5FE81E65}"/>
              </a:ext>
            </a:extLst>
          </p:cNvPr>
          <p:cNvSpPr>
            <a:spLocks noGrp="1"/>
          </p:cNvSpPr>
          <p:nvPr>
            <p:ph type="sldNum" sz="quarter" idx="4"/>
          </p:nvPr>
        </p:nvSpPr>
        <p:spPr/>
        <p:txBody>
          <a:bodyPr/>
          <a:lstStyle/>
          <a:p>
            <a:pPr algn="ctr"/>
            <a:fld id="{2E94512F-4FCD-4B8F-9303-F99597583EE2}" type="slidenum">
              <a:rPr lang="en-US" smtClean="0"/>
              <a:pPr algn="ctr"/>
              <a:t>7</a:t>
            </a:fld>
            <a:endParaRPr lang="en-US" dirty="0"/>
          </a:p>
        </p:txBody>
      </p:sp>
      <p:pic>
        <p:nvPicPr>
          <p:cNvPr id="8" name="Content Placeholder 7">
            <a:extLst>
              <a:ext uri="{FF2B5EF4-FFF2-40B4-BE49-F238E27FC236}">
                <a16:creationId xmlns:a16="http://schemas.microsoft.com/office/drawing/2014/main" id="{07A3AAB9-326A-47E1-B315-90A3F05548DC}"/>
              </a:ext>
            </a:extLst>
          </p:cNvPr>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6331890" y="1924549"/>
            <a:ext cx="5456237" cy="3640727"/>
          </a:xfrm>
        </p:spPr>
      </p:pic>
    </p:spTree>
    <p:extLst>
      <p:ext uri="{BB962C8B-B14F-4D97-AF65-F5344CB8AC3E}">
        <p14:creationId xmlns:p14="http://schemas.microsoft.com/office/powerpoint/2010/main" val="31924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E931-8069-4CA2-A5E6-0516C4D7B40C}"/>
              </a:ext>
            </a:extLst>
          </p:cNvPr>
          <p:cNvSpPr>
            <a:spLocks noGrp="1"/>
          </p:cNvSpPr>
          <p:nvPr>
            <p:ph type="title"/>
          </p:nvPr>
        </p:nvSpPr>
        <p:spPr/>
        <p:txBody>
          <a:bodyPr/>
          <a:lstStyle/>
          <a:p>
            <a:r>
              <a:rPr lang="en-US" dirty="0"/>
              <a:t>Water Power at Sandia </a:t>
            </a:r>
          </a:p>
        </p:txBody>
      </p:sp>
      <p:sp>
        <p:nvSpPr>
          <p:cNvPr id="4" name="Date Placeholder 3">
            <a:extLst>
              <a:ext uri="{FF2B5EF4-FFF2-40B4-BE49-F238E27FC236}">
                <a16:creationId xmlns:a16="http://schemas.microsoft.com/office/drawing/2014/main" id="{C09BC4C6-28CD-4B1D-8F47-7D6AF1B4C226}"/>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ADE5AA1C-CEEF-4AA8-82D9-CBA643B1535A}"/>
              </a:ext>
            </a:extLst>
          </p:cNvPr>
          <p:cNvSpPr>
            <a:spLocks noGrp="1"/>
          </p:cNvSpPr>
          <p:nvPr>
            <p:ph type="sldNum" sz="quarter" idx="4"/>
          </p:nvPr>
        </p:nvSpPr>
        <p:spPr/>
        <p:txBody>
          <a:bodyPr/>
          <a:lstStyle/>
          <a:p>
            <a:pPr algn="ctr"/>
            <a:fld id="{2E94512F-4FCD-4B8F-9303-F99597583EE2}" type="slidenum">
              <a:rPr lang="en-US" smtClean="0"/>
              <a:pPr algn="ctr"/>
              <a:t>8</a:t>
            </a:fld>
            <a:endParaRPr lang="en-US" dirty="0"/>
          </a:p>
        </p:txBody>
      </p:sp>
      <p:pic>
        <p:nvPicPr>
          <p:cNvPr id="6" name="Online Media 5" title="Water Power Program">
            <a:hlinkClick r:id="" action="ppaction://media"/>
            <a:extLst>
              <a:ext uri="{FF2B5EF4-FFF2-40B4-BE49-F238E27FC236}">
                <a16:creationId xmlns:a16="http://schemas.microsoft.com/office/drawing/2014/main" id="{4BA247D1-6DB8-4F05-AAB8-648BE41F42A1}"/>
              </a:ext>
            </a:extLst>
          </p:cNvPr>
          <p:cNvPicPr>
            <a:picLocks noRot="1" noChangeAspect="1"/>
          </p:cNvPicPr>
          <p:nvPr>
            <a:videoFile r:link="rId1"/>
          </p:nvPr>
        </p:nvPicPr>
        <p:blipFill>
          <a:blip r:embed="rId3"/>
          <a:stretch>
            <a:fillRect/>
          </a:stretch>
        </p:blipFill>
        <p:spPr>
          <a:xfrm>
            <a:off x="1738393" y="1397422"/>
            <a:ext cx="8715213" cy="4924095"/>
          </a:xfrm>
          <a:prstGeom prst="rect">
            <a:avLst/>
          </a:prstGeom>
        </p:spPr>
      </p:pic>
    </p:spTree>
    <p:extLst>
      <p:ext uri="{BB962C8B-B14F-4D97-AF65-F5344CB8AC3E}">
        <p14:creationId xmlns:p14="http://schemas.microsoft.com/office/powerpoint/2010/main" val="86798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A3A8-DE6E-423F-9EC3-12739D88C0E6}"/>
              </a:ext>
            </a:extLst>
          </p:cNvPr>
          <p:cNvSpPr>
            <a:spLocks noGrp="1"/>
          </p:cNvSpPr>
          <p:nvPr>
            <p:ph type="title"/>
          </p:nvPr>
        </p:nvSpPr>
        <p:spPr/>
        <p:txBody>
          <a:bodyPr/>
          <a:lstStyle/>
          <a:p>
            <a:r>
              <a:rPr lang="en-US" dirty="0"/>
              <a:t>Water Power at Sandia 	</a:t>
            </a:r>
          </a:p>
        </p:txBody>
      </p:sp>
      <p:sp>
        <p:nvSpPr>
          <p:cNvPr id="3" name="Content Placeholder 2">
            <a:extLst>
              <a:ext uri="{FF2B5EF4-FFF2-40B4-BE49-F238E27FC236}">
                <a16:creationId xmlns:a16="http://schemas.microsoft.com/office/drawing/2014/main" id="{68D96AD2-FCF2-4304-99EF-85016A97FA88}"/>
              </a:ext>
            </a:extLst>
          </p:cNvPr>
          <p:cNvSpPr>
            <a:spLocks noGrp="1"/>
          </p:cNvSpPr>
          <p:nvPr>
            <p:ph idx="1"/>
          </p:nvPr>
        </p:nvSpPr>
        <p:spPr>
          <a:xfrm>
            <a:off x="393476" y="1685925"/>
            <a:ext cx="5929832" cy="4422694"/>
          </a:xfrm>
        </p:spPr>
        <p:txBody>
          <a:bodyPr>
            <a:normAutofit/>
          </a:bodyPr>
          <a:lstStyle/>
          <a:p>
            <a:pPr marL="457200" indent="-457200">
              <a:buFont typeface="Arial" panose="020B0604020202020204" pitchFamily="34" charset="0"/>
              <a:buChar char="•"/>
            </a:pPr>
            <a:r>
              <a:rPr lang="en-US" dirty="0"/>
              <a:t>One important research area at Sandia’s Water Power Technologies  Office is </a:t>
            </a:r>
            <a:r>
              <a:rPr lang="en-US" b="1" dirty="0"/>
              <a:t>Advanced Wave Energy Converter Dynamics and Controls</a:t>
            </a:r>
          </a:p>
          <a:p>
            <a:pPr marL="457200" indent="-457200">
              <a:buFont typeface="Arial" panose="020B0604020202020204" pitchFamily="34" charset="0"/>
              <a:buChar char="•"/>
            </a:pPr>
            <a:r>
              <a:rPr lang="en-US" dirty="0"/>
              <a:t>Sandia is researching how to maximize the power produced by waver energy converters by changing how wave energy converters respond to waves. </a:t>
            </a:r>
          </a:p>
          <a:p>
            <a:endParaRPr lang="en-US" dirty="0"/>
          </a:p>
        </p:txBody>
      </p:sp>
      <p:sp>
        <p:nvSpPr>
          <p:cNvPr id="4" name="Date Placeholder 3">
            <a:extLst>
              <a:ext uri="{FF2B5EF4-FFF2-40B4-BE49-F238E27FC236}">
                <a16:creationId xmlns:a16="http://schemas.microsoft.com/office/drawing/2014/main" id="{C624263E-DAB8-4478-AF48-CB308943BF4E}"/>
              </a:ext>
            </a:extLst>
          </p:cNvPr>
          <p:cNvSpPr>
            <a:spLocks noGrp="1"/>
          </p:cNvSpPr>
          <p:nvPr>
            <p:ph type="dt" sz="half" idx="2"/>
          </p:nvPr>
        </p:nvSpPr>
        <p:spPr/>
        <p:txBody>
          <a:bodyPr/>
          <a:lstStyle/>
          <a:p>
            <a:fld id="{93CAD235-CEBB-1F44-95D4-4CBCA52064A0}" type="datetime4">
              <a:rPr lang="en-US" smtClean="0"/>
              <a:pPr/>
              <a:t>June 25, 2021</a:t>
            </a:fld>
            <a:endParaRPr lang="en-US" dirty="0">
              <a:solidFill>
                <a:schemeClr val="tx2"/>
              </a:solidFill>
            </a:endParaRPr>
          </a:p>
        </p:txBody>
      </p:sp>
      <p:sp>
        <p:nvSpPr>
          <p:cNvPr id="5" name="Slide Number Placeholder 4">
            <a:extLst>
              <a:ext uri="{FF2B5EF4-FFF2-40B4-BE49-F238E27FC236}">
                <a16:creationId xmlns:a16="http://schemas.microsoft.com/office/drawing/2014/main" id="{1B23EB7B-92F7-481D-9D0D-D919ACC94682}"/>
              </a:ext>
            </a:extLst>
          </p:cNvPr>
          <p:cNvSpPr>
            <a:spLocks noGrp="1"/>
          </p:cNvSpPr>
          <p:nvPr>
            <p:ph type="sldNum" sz="quarter" idx="4"/>
          </p:nvPr>
        </p:nvSpPr>
        <p:spPr/>
        <p:txBody>
          <a:bodyPr/>
          <a:lstStyle/>
          <a:p>
            <a:pPr algn="ctr"/>
            <a:fld id="{2E94512F-4FCD-4B8F-9303-F99597583EE2}" type="slidenum">
              <a:rPr lang="en-US" smtClean="0"/>
              <a:pPr algn="ctr"/>
              <a:t>9</a:t>
            </a:fld>
            <a:endParaRPr lang="en-US" dirty="0"/>
          </a:p>
        </p:txBody>
      </p:sp>
      <p:pic>
        <p:nvPicPr>
          <p:cNvPr id="13" name="Picture 12">
            <a:extLst>
              <a:ext uri="{FF2B5EF4-FFF2-40B4-BE49-F238E27FC236}">
                <a16:creationId xmlns:a16="http://schemas.microsoft.com/office/drawing/2014/main" id="{6C3ED0D6-C87D-41A4-BF26-791B5FE874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9667" y="593050"/>
            <a:ext cx="3784631" cy="5671900"/>
          </a:xfrm>
          <a:prstGeom prst="rect">
            <a:avLst/>
          </a:prstGeom>
        </p:spPr>
      </p:pic>
    </p:spTree>
    <p:extLst>
      <p:ext uri="{BB962C8B-B14F-4D97-AF65-F5344CB8AC3E}">
        <p14:creationId xmlns:p14="http://schemas.microsoft.com/office/powerpoint/2010/main" val="10547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Blue">
  <a:themeElements>
    <a:clrScheme name="SandiaBlueTheme">
      <a:dk1>
        <a:srgbClr val="324259"/>
      </a:dk1>
      <a:lt1>
        <a:srgbClr val="FFFFFF"/>
      </a:lt1>
      <a:dk2>
        <a:srgbClr val="3A3B3A"/>
      </a:dk2>
      <a:lt2>
        <a:srgbClr val="FAFAFA"/>
      </a:lt2>
      <a:accent1>
        <a:srgbClr val="029EBE"/>
      </a:accent1>
      <a:accent2>
        <a:srgbClr val="236482"/>
      </a:accent2>
      <a:accent3>
        <a:srgbClr val="05395F"/>
      </a:accent3>
      <a:accent4>
        <a:srgbClr val="627288"/>
      </a:accent4>
      <a:accent5>
        <a:srgbClr val="324259"/>
      </a:accent5>
      <a:accent6>
        <a:srgbClr val="04162A"/>
      </a:accent6>
      <a:hlink>
        <a:srgbClr val="00ABD4"/>
      </a:hlink>
      <a:folHlink>
        <a:srgbClr val="008DB1"/>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4362</TotalTime>
  <Words>1195</Words>
  <Application>Microsoft Office PowerPoint</Application>
  <PresentationFormat>Widescreen</PresentationFormat>
  <Paragraphs>143</Paragraphs>
  <Slides>25</Slides>
  <Notes>2</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Gill Sans MT</vt:lpstr>
      <vt:lpstr>Calibri</vt:lpstr>
      <vt:lpstr>Open Sans bold</vt:lpstr>
      <vt:lpstr>Open Sans Light</vt:lpstr>
      <vt:lpstr>Wingdings</vt:lpstr>
      <vt:lpstr>Trebuchet MS</vt:lpstr>
      <vt:lpstr>Arial</vt:lpstr>
      <vt:lpstr>Open Sans</vt:lpstr>
      <vt:lpstr>Garamond</vt:lpstr>
      <vt:lpstr>Sandia Blue</vt:lpstr>
      <vt:lpstr>Capturing the Power of Waves </vt:lpstr>
      <vt:lpstr>A Brief History of Sandia National Labs</vt:lpstr>
      <vt:lpstr>PowerPoint Presentation</vt:lpstr>
      <vt:lpstr>SANDIA HAS FIVE MAJOR PROGRAM PORTFOLIOS</vt:lpstr>
      <vt:lpstr>ENERGY &amp; HOMELAND SECURITY</vt:lpstr>
      <vt:lpstr>Water Power at Sandia National Labs</vt:lpstr>
      <vt:lpstr>Water Power at Sandia </vt:lpstr>
      <vt:lpstr>Water Power at Sandia </vt:lpstr>
      <vt:lpstr>Water Power at Sandia  </vt:lpstr>
      <vt:lpstr>What is Marine Hydrokinetic Energy? </vt:lpstr>
      <vt:lpstr>What is Marine Hydrokinetic Energy? </vt:lpstr>
      <vt:lpstr>Types of Marine Hydrokinetic Energy</vt:lpstr>
      <vt:lpstr>Types of Marine Energy  </vt:lpstr>
      <vt:lpstr>Waves </vt:lpstr>
      <vt:lpstr>Tides </vt:lpstr>
      <vt:lpstr>Currents </vt:lpstr>
      <vt:lpstr>Current and Tidal Energy Devices </vt:lpstr>
      <vt:lpstr>Marine Energy Resources</vt:lpstr>
      <vt:lpstr>Wave Energy Converters </vt:lpstr>
      <vt:lpstr>Wave Energy Converters  </vt:lpstr>
      <vt:lpstr>Wave Energy Converters </vt:lpstr>
      <vt:lpstr>Wave Energy Converters and Controls </vt:lpstr>
      <vt:lpstr>Damping </vt:lpstr>
      <vt:lpstr>SIWEED Demonstration </vt:lpstr>
      <vt:lpstr>About the Sandia Blue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Heileman, Delaney</cp:lastModifiedBy>
  <cp:revision>458</cp:revision>
  <dcterms:created xsi:type="dcterms:W3CDTF">2018-07-21T13:25:45Z</dcterms:created>
  <dcterms:modified xsi:type="dcterms:W3CDTF">2021-06-25T18:26:33Z</dcterms:modified>
</cp:coreProperties>
</file>